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 id="2147483660" r:id="rId2"/>
  </p:sldMasterIdLst>
  <p:notesMasterIdLst>
    <p:notesMasterId r:id="rId35"/>
  </p:notesMasterIdLst>
  <p:sldIdLst>
    <p:sldId id="256" r:id="rId3"/>
    <p:sldId id="314" r:id="rId4"/>
    <p:sldId id="290" r:id="rId5"/>
    <p:sldId id="301" r:id="rId6"/>
    <p:sldId id="302" r:id="rId7"/>
    <p:sldId id="303" r:id="rId8"/>
    <p:sldId id="304" r:id="rId9"/>
    <p:sldId id="305" r:id="rId10"/>
    <p:sldId id="306" r:id="rId11"/>
    <p:sldId id="307" r:id="rId12"/>
    <p:sldId id="308" r:id="rId13"/>
    <p:sldId id="309" r:id="rId14"/>
    <p:sldId id="310" r:id="rId15"/>
    <p:sldId id="311" r:id="rId16"/>
    <p:sldId id="312" r:id="rId17"/>
    <p:sldId id="313" r:id="rId18"/>
    <p:sldId id="315" r:id="rId19"/>
    <p:sldId id="316" r:id="rId20"/>
    <p:sldId id="317" r:id="rId21"/>
    <p:sldId id="318" r:id="rId22"/>
    <p:sldId id="319" r:id="rId23"/>
    <p:sldId id="320" r:id="rId24"/>
    <p:sldId id="321" r:id="rId25"/>
    <p:sldId id="322" r:id="rId26"/>
    <p:sldId id="323" r:id="rId27"/>
    <p:sldId id="324" r:id="rId28"/>
    <p:sldId id="325" r:id="rId29"/>
    <p:sldId id="326" r:id="rId30"/>
    <p:sldId id="327" r:id="rId31"/>
    <p:sldId id="328" r:id="rId32"/>
    <p:sldId id="329" r:id="rId33"/>
    <p:sldId id="262" r:id="rId34"/>
  </p:sldIdLst>
  <p:sldSz cx="12192000" cy="6858000"/>
  <p:notesSz cx="6858000" cy="9144000"/>
  <p:embeddedFontLst>
    <p:embeddedFont>
      <p:font typeface="Aptos Narrow" panose="020B0004020202020204" pitchFamily="34" charset="0"/>
      <p:regular r:id="rId36"/>
      <p:bold r:id="rId37"/>
      <p:italic r:id="rId38"/>
      <p:boldItalic r:id="rId39"/>
    </p:embeddedFont>
    <p:embeddedFont>
      <p:font typeface="Clash Display" panose="020B0604020202020204" charset="0"/>
      <p:regular r:id="rId40"/>
      <p:bold r:id="rId41"/>
    </p:embeddedFont>
    <p:embeddedFont>
      <p:font typeface="Clash Display Medium" panose="020B0604020202020204" charset="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3"/>
    <p:restoredTop sz="86404"/>
  </p:normalViewPr>
  <p:slideViewPr>
    <p:cSldViewPr snapToGrid="0">
      <p:cViewPr varScale="1">
        <p:scale>
          <a:sx n="72" d="100"/>
          <a:sy n="72" d="100"/>
        </p:scale>
        <p:origin x="202" y="6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4.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7.fntdata"/><Relationship Id="rId47"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3.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anda Abeysinghe" userId="ec165a4b-cab9-48e3-aa48-ec4542de3238" providerId="ADAL" clId="{CDA8CDA7-87F7-44B4-8BBC-D4359839E822}"/>
    <pc:docChg chg="modSld">
      <pc:chgData name="Eranda Abeysinghe" userId="ec165a4b-cab9-48e3-aa48-ec4542de3238" providerId="ADAL" clId="{CDA8CDA7-87F7-44B4-8BBC-D4359839E822}" dt="2025-01-21T09:57:53.389" v="15" actId="20577"/>
      <pc:docMkLst>
        <pc:docMk/>
      </pc:docMkLst>
      <pc:sldChg chg="modSp mod">
        <pc:chgData name="Eranda Abeysinghe" userId="ec165a4b-cab9-48e3-aa48-ec4542de3238" providerId="ADAL" clId="{CDA8CDA7-87F7-44B4-8BBC-D4359839E822}" dt="2025-01-21T09:57:11.774" v="7" actId="20577"/>
        <pc:sldMkLst>
          <pc:docMk/>
          <pc:sldMk cId="2465819610" sldId="302"/>
        </pc:sldMkLst>
        <pc:spChg chg="mod">
          <ac:chgData name="Eranda Abeysinghe" userId="ec165a4b-cab9-48e3-aa48-ec4542de3238" providerId="ADAL" clId="{CDA8CDA7-87F7-44B4-8BBC-D4359839E822}" dt="2025-01-21T09:57:11.774" v="7" actId="20577"/>
          <ac:spMkLst>
            <pc:docMk/>
            <pc:sldMk cId="2465819610" sldId="302"/>
            <ac:spMk id="8" creationId="{C1E0474A-45D8-0E2B-39A3-85ADBF800691}"/>
          </ac:spMkLst>
        </pc:spChg>
      </pc:sldChg>
      <pc:sldChg chg="modSp mod">
        <pc:chgData name="Eranda Abeysinghe" userId="ec165a4b-cab9-48e3-aa48-ec4542de3238" providerId="ADAL" clId="{CDA8CDA7-87F7-44B4-8BBC-D4359839E822}" dt="2025-01-21T09:57:53.389" v="15" actId="20577"/>
        <pc:sldMkLst>
          <pc:docMk/>
          <pc:sldMk cId="1174588417" sldId="303"/>
        </pc:sldMkLst>
        <pc:spChg chg="mod">
          <ac:chgData name="Eranda Abeysinghe" userId="ec165a4b-cab9-48e3-aa48-ec4542de3238" providerId="ADAL" clId="{CDA8CDA7-87F7-44B4-8BBC-D4359839E822}" dt="2025-01-21T09:57:53.389" v="15" actId="20577"/>
          <ac:spMkLst>
            <pc:docMk/>
            <pc:sldMk cId="1174588417" sldId="303"/>
            <ac:spMk id="8" creationId="{C1E0474A-45D8-0E2B-39A3-85ADBF800691}"/>
          </ac:spMkLst>
        </pc:spChg>
      </pc:sldChg>
    </pc:docChg>
  </pc:docChgLst>
</pc:chgInfo>
</file>

<file path=ppt/media/image10.png>
</file>

<file path=ppt/media/image11.png>
</file>

<file path=ppt/media/image13.png>
</file>

<file path=ppt/media/image14.png>
</file>

<file path=ppt/media/image15.jpg>
</file>

<file path=ppt/media/image16.png>
</file>

<file path=ppt/media/image2.png>
</file>

<file path=ppt/media/image26.png>
</file>

<file path=ppt/media/image3.png>
</file>

<file path=ppt/media/image4.pn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1/21/2025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10</a:t>
            </a:fld>
            <a:endParaRPr lang="en-US"/>
          </a:p>
        </p:txBody>
      </p:sp>
    </p:spTree>
    <p:extLst>
      <p:ext uri="{BB962C8B-B14F-4D97-AF65-F5344CB8AC3E}">
        <p14:creationId xmlns:p14="http://schemas.microsoft.com/office/powerpoint/2010/main" val="1513734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11</a:t>
            </a:fld>
            <a:endParaRPr lang="en-US"/>
          </a:p>
        </p:txBody>
      </p:sp>
    </p:spTree>
    <p:extLst>
      <p:ext uri="{BB962C8B-B14F-4D97-AF65-F5344CB8AC3E}">
        <p14:creationId xmlns:p14="http://schemas.microsoft.com/office/powerpoint/2010/main" val="221674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12</a:t>
            </a:fld>
            <a:endParaRPr lang="en-US"/>
          </a:p>
        </p:txBody>
      </p:sp>
    </p:spTree>
    <p:extLst>
      <p:ext uri="{BB962C8B-B14F-4D97-AF65-F5344CB8AC3E}">
        <p14:creationId xmlns:p14="http://schemas.microsoft.com/office/powerpoint/2010/main" val="571410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13</a:t>
            </a:fld>
            <a:endParaRPr lang="en-US"/>
          </a:p>
        </p:txBody>
      </p:sp>
    </p:spTree>
    <p:extLst>
      <p:ext uri="{BB962C8B-B14F-4D97-AF65-F5344CB8AC3E}">
        <p14:creationId xmlns:p14="http://schemas.microsoft.com/office/powerpoint/2010/main" val="37491703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14</a:t>
            </a:fld>
            <a:endParaRPr lang="en-US"/>
          </a:p>
        </p:txBody>
      </p:sp>
    </p:spTree>
    <p:extLst>
      <p:ext uri="{BB962C8B-B14F-4D97-AF65-F5344CB8AC3E}">
        <p14:creationId xmlns:p14="http://schemas.microsoft.com/office/powerpoint/2010/main" val="2270645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15</a:t>
            </a:fld>
            <a:endParaRPr lang="en-US"/>
          </a:p>
        </p:txBody>
      </p:sp>
    </p:spTree>
    <p:extLst>
      <p:ext uri="{BB962C8B-B14F-4D97-AF65-F5344CB8AC3E}">
        <p14:creationId xmlns:p14="http://schemas.microsoft.com/office/powerpoint/2010/main" val="3199270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16</a:t>
            </a:fld>
            <a:endParaRPr lang="en-US"/>
          </a:p>
        </p:txBody>
      </p:sp>
    </p:spTree>
    <p:extLst>
      <p:ext uri="{BB962C8B-B14F-4D97-AF65-F5344CB8AC3E}">
        <p14:creationId xmlns:p14="http://schemas.microsoft.com/office/powerpoint/2010/main" val="16258855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17</a:t>
            </a:fld>
            <a:endParaRPr lang="en-US"/>
          </a:p>
        </p:txBody>
      </p:sp>
    </p:spTree>
    <p:extLst>
      <p:ext uri="{BB962C8B-B14F-4D97-AF65-F5344CB8AC3E}">
        <p14:creationId xmlns:p14="http://schemas.microsoft.com/office/powerpoint/2010/main" val="4309982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18</a:t>
            </a:fld>
            <a:endParaRPr lang="en-US"/>
          </a:p>
        </p:txBody>
      </p:sp>
    </p:spTree>
    <p:extLst>
      <p:ext uri="{BB962C8B-B14F-4D97-AF65-F5344CB8AC3E}">
        <p14:creationId xmlns:p14="http://schemas.microsoft.com/office/powerpoint/2010/main" val="6765384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19</a:t>
            </a:fld>
            <a:endParaRPr lang="en-US"/>
          </a:p>
        </p:txBody>
      </p:sp>
    </p:spTree>
    <p:extLst>
      <p:ext uri="{BB962C8B-B14F-4D97-AF65-F5344CB8AC3E}">
        <p14:creationId xmlns:p14="http://schemas.microsoft.com/office/powerpoint/2010/main" val="1603956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20</a:t>
            </a:fld>
            <a:endParaRPr lang="en-US"/>
          </a:p>
        </p:txBody>
      </p:sp>
    </p:spTree>
    <p:extLst>
      <p:ext uri="{BB962C8B-B14F-4D97-AF65-F5344CB8AC3E}">
        <p14:creationId xmlns:p14="http://schemas.microsoft.com/office/powerpoint/2010/main" val="23164368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21</a:t>
            </a:fld>
            <a:endParaRPr lang="en-US"/>
          </a:p>
        </p:txBody>
      </p:sp>
    </p:spTree>
    <p:extLst>
      <p:ext uri="{BB962C8B-B14F-4D97-AF65-F5344CB8AC3E}">
        <p14:creationId xmlns:p14="http://schemas.microsoft.com/office/powerpoint/2010/main" val="18825592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22</a:t>
            </a:fld>
            <a:endParaRPr lang="en-US"/>
          </a:p>
        </p:txBody>
      </p:sp>
    </p:spTree>
    <p:extLst>
      <p:ext uri="{BB962C8B-B14F-4D97-AF65-F5344CB8AC3E}">
        <p14:creationId xmlns:p14="http://schemas.microsoft.com/office/powerpoint/2010/main" val="31748399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23</a:t>
            </a:fld>
            <a:endParaRPr lang="en-US"/>
          </a:p>
        </p:txBody>
      </p:sp>
    </p:spTree>
    <p:extLst>
      <p:ext uri="{BB962C8B-B14F-4D97-AF65-F5344CB8AC3E}">
        <p14:creationId xmlns:p14="http://schemas.microsoft.com/office/powerpoint/2010/main" val="7874037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24</a:t>
            </a:fld>
            <a:endParaRPr lang="en-US"/>
          </a:p>
        </p:txBody>
      </p:sp>
    </p:spTree>
    <p:extLst>
      <p:ext uri="{BB962C8B-B14F-4D97-AF65-F5344CB8AC3E}">
        <p14:creationId xmlns:p14="http://schemas.microsoft.com/office/powerpoint/2010/main" val="7553269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25</a:t>
            </a:fld>
            <a:endParaRPr lang="en-US"/>
          </a:p>
        </p:txBody>
      </p:sp>
    </p:spTree>
    <p:extLst>
      <p:ext uri="{BB962C8B-B14F-4D97-AF65-F5344CB8AC3E}">
        <p14:creationId xmlns:p14="http://schemas.microsoft.com/office/powerpoint/2010/main" val="36060096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26</a:t>
            </a:fld>
            <a:endParaRPr lang="en-US"/>
          </a:p>
        </p:txBody>
      </p:sp>
    </p:spTree>
    <p:extLst>
      <p:ext uri="{BB962C8B-B14F-4D97-AF65-F5344CB8AC3E}">
        <p14:creationId xmlns:p14="http://schemas.microsoft.com/office/powerpoint/2010/main" val="13522431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27</a:t>
            </a:fld>
            <a:endParaRPr lang="en-US"/>
          </a:p>
        </p:txBody>
      </p:sp>
    </p:spTree>
    <p:extLst>
      <p:ext uri="{BB962C8B-B14F-4D97-AF65-F5344CB8AC3E}">
        <p14:creationId xmlns:p14="http://schemas.microsoft.com/office/powerpoint/2010/main" val="4298906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28</a:t>
            </a:fld>
            <a:endParaRPr lang="en-US"/>
          </a:p>
        </p:txBody>
      </p:sp>
    </p:spTree>
    <p:extLst>
      <p:ext uri="{BB962C8B-B14F-4D97-AF65-F5344CB8AC3E}">
        <p14:creationId xmlns:p14="http://schemas.microsoft.com/office/powerpoint/2010/main" val="33189885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29</a:t>
            </a:fld>
            <a:endParaRPr lang="en-US"/>
          </a:p>
        </p:txBody>
      </p:sp>
    </p:spTree>
    <p:extLst>
      <p:ext uri="{BB962C8B-B14F-4D97-AF65-F5344CB8AC3E}">
        <p14:creationId xmlns:p14="http://schemas.microsoft.com/office/powerpoint/2010/main" val="15916058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3</a:t>
            </a:fld>
            <a:endParaRPr lang="en-US"/>
          </a:p>
        </p:txBody>
      </p:sp>
    </p:spTree>
    <p:extLst>
      <p:ext uri="{BB962C8B-B14F-4D97-AF65-F5344CB8AC3E}">
        <p14:creationId xmlns:p14="http://schemas.microsoft.com/office/powerpoint/2010/main" val="10099404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30</a:t>
            </a:fld>
            <a:endParaRPr lang="en-US"/>
          </a:p>
        </p:txBody>
      </p:sp>
    </p:spTree>
    <p:extLst>
      <p:ext uri="{BB962C8B-B14F-4D97-AF65-F5344CB8AC3E}">
        <p14:creationId xmlns:p14="http://schemas.microsoft.com/office/powerpoint/2010/main" val="5105538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31</a:t>
            </a:fld>
            <a:endParaRPr lang="en-US"/>
          </a:p>
        </p:txBody>
      </p:sp>
    </p:spTree>
    <p:extLst>
      <p:ext uri="{BB962C8B-B14F-4D97-AF65-F5344CB8AC3E}">
        <p14:creationId xmlns:p14="http://schemas.microsoft.com/office/powerpoint/2010/main" val="251115810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32</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Accrual-basis accounting is required by generally accepted accounting principles (GAAP). </a:t>
            </a:r>
          </a:p>
          <a:p>
            <a:r>
              <a:rPr lang="en-US" dirty="0"/>
              <a:t>Individuals and some small companies, however, do use cash-basis accounting. </a:t>
            </a:r>
          </a:p>
          <a:p>
            <a:r>
              <a:rPr lang="en-US" dirty="0"/>
              <a:t>The cash basis is justified for small businesses because they often have few receivables and payables. Medium and large companies use accrual-basis accounting.</a:t>
            </a:r>
          </a:p>
        </p:txBody>
      </p:sp>
      <p:sp>
        <p:nvSpPr>
          <p:cNvPr id="4" name="Slide Number Placeholder 3"/>
          <p:cNvSpPr>
            <a:spLocks noGrp="1"/>
          </p:cNvSpPr>
          <p:nvPr>
            <p:ph type="sldNum" sz="quarter" idx="5"/>
          </p:nvPr>
        </p:nvSpPr>
        <p:spPr/>
        <p:txBody>
          <a:bodyPr/>
          <a:lstStyle/>
          <a:p>
            <a:fld id="{A4DEDD7C-BBA9-784C-9AEE-51BD322755F2}" type="slidenum">
              <a:rPr lang="en-US" smtClean="0"/>
              <a:t>4</a:t>
            </a:fld>
            <a:endParaRPr lang="en-US"/>
          </a:p>
        </p:txBody>
      </p:sp>
    </p:spTree>
    <p:extLst>
      <p:ext uri="{BB962C8B-B14F-4D97-AF65-F5344CB8AC3E}">
        <p14:creationId xmlns:p14="http://schemas.microsoft.com/office/powerpoint/2010/main" val="2245122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5</a:t>
            </a:fld>
            <a:endParaRPr lang="en-US"/>
          </a:p>
        </p:txBody>
      </p:sp>
    </p:spTree>
    <p:extLst>
      <p:ext uri="{BB962C8B-B14F-4D97-AF65-F5344CB8AC3E}">
        <p14:creationId xmlns:p14="http://schemas.microsoft.com/office/powerpoint/2010/main" val="4183734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6</a:t>
            </a:fld>
            <a:endParaRPr lang="en-US"/>
          </a:p>
        </p:txBody>
      </p:sp>
    </p:spTree>
    <p:extLst>
      <p:ext uri="{BB962C8B-B14F-4D97-AF65-F5344CB8AC3E}">
        <p14:creationId xmlns:p14="http://schemas.microsoft.com/office/powerpoint/2010/main" val="838172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7</a:t>
            </a:fld>
            <a:endParaRPr lang="en-US"/>
          </a:p>
        </p:txBody>
      </p:sp>
    </p:spTree>
    <p:extLst>
      <p:ext uri="{BB962C8B-B14F-4D97-AF65-F5344CB8AC3E}">
        <p14:creationId xmlns:p14="http://schemas.microsoft.com/office/powerpoint/2010/main" val="3805016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latin typeface="Arial" panose="020B0604020202020204" pitchFamily="34" charset="0"/>
                <a:cs typeface="Arial" panose="020B0604020202020204" pitchFamily="34" charset="0"/>
              </a:rPr>
              <a:t>The major transactions between a business and its owners are recorded in the Capital Drawings accounts.</a:t>
            </a:r>
          </a:p>
        </p:txBody>
      </p:sp>
      <p:sp>
        <p:nvSpPr>
          <p:cNvPr id="4" name="Slide Number Placeholder 3"/>
          <p:cNvSpPr>
            <a:spLocks noGrp="1"/>
          </p:cNvSpPr>
          <p:nvPr>
            <p:ph type="sldNum" sz="quarter" idx="5"/>
          </p:nvPr>
        </p:nvSpPr>
        <p:spPr/>
        <p:txBody>
          <a:bodyPr/>
          <a:lstStyle/>
          <a:p>
            <a:fld id="{A4DEDD7C-BBA9-784C-9AEE-51BD322755F2}" type="slidenum">
              <a:rPr lang="en-US" smtClean="0"/>
              <a:t>8</a:t>
            </a:fld>
            <a:endParaRPr lang="en-US"/>
          </a:p>
        </p:txBody>
      </p:sp>
    </p:spTree>
    <p:extLst>
      <p:ext uri="{BB962C8B-B14F-4D97-AF65-F5344CB8AC3E}">
        <p14:creationId xmlns:p14="http://schemas.microsoft.com/office/powerpoint/2010/main" val="2676910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9</a:t>
            </a:fld>
            <a:endParaRPr lang="en-US"/>
          </a:p>
        </p:txBody>
      </p:sp>
    </p:spTree>
    <p:extLst>
      <p:ext uri="{BB962C8B-B14F-4D97-AF65-F5344CB8AC3E}">
        <p14:creationId xmlns:p14="http://schemas.microsoft.com/office/powerpoint/2010/main" val="3766691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7.png"/><Relationship Id="rId4" Type="http://schemas.openxmlformats.org/officeDocument/2006/relationships/image" Target="../media/image6.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7.png"/><Relationship Id="rId4" Type="http://schemas.openxmlformats.org/officeDocument/2006/relationships/image" Target="../media/image6.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2.xml"/><Relationship Id="rId5" Type="http://schemas.openxmlformats.org/officeDocument/2006/relationships/image" Target="../media/image1.emf"/><Relationship Id="rId4"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7" name="Rectangle 6" descr="Navy background">
            <a:extLst>
              <a:ext uri="{FF2B5EF4-FFF2-40B4-BE49-F238E27FC236}">
                <a16:creationId xmlns:a16="http://schemas.microsoft.com/office/drawing/2014/main" id="{9AF39860-C200-4C43-9D56-54065D20D105}"/>
              </a:ext>
            </a:extLst>
          </p:cNvPr>
          <p:cNvSpPr/>
          <p:nvPr userDrawn="1"/>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White logo">
            <a:extLst>
              <a:ext uri="{FF2B5EF4-FFF2-40B4-BE49-F238E27FC236}">
                <a16:creationId xmlns:a16="http://schemas.microsoft.com/office/drawing/2014/main" id="{06C7CC69-DE37-3743-A0A5-A0723D18CF6C}"/>
              </a:ext>
            </a:extLst>
          </p:cNvPr>
          <p:cNvPicPr>
            <a:picLocks noChangeAspect="1"/>
          </p:cNvPicPr>
          <p:nvPr userDrawn="1"/>
        </p:nvPicPr>
        <p:blipFill>
          <a:blip r:embed="rId2"/>
          <a:stretch>
            <a:fillRect/>
          </a:stretch>
        </p:blipFill>
        <p:spPr>
          <a:xfrm>
            <a:off x="534811" y="5540188"/>
            <a:ext cx="2369491" cy="523031"/>
          </a:xfrm>
          <a:prstGeom prst="rect">
            <a:avLst/>
          </a:prstGeom>
        </p:spPr>
      </p:pic>
      <p:pic>
        <p:nvPicPr>
          <p:cNvPr id="9" name="Picture 8" descr="A black and orange rectangle">
            <a:extLst>
              <a:ext uri="{FF2B5EF4-FFF2-40B4-BE49-F238E27FC236}">
                <a16:creationId xmlns:a16="http://schemas.microsoft.com/office/drawing/2014/main" id="{9C4A6220-FD5D-7A4F-809B-EABEEAF07557}"/>
              </a:ext>
            </a:extLst>
          </p:cNvPr>
          <p:cNvPicPr>
            <a:picLocks noChangeAspect="1"/>
          </p:cNvPicPr>
          <p:nvPr userDrawn="1"/>
        </p:nvPicPr>
        <p:blipFill>
          <a:blip r:embed="rId3"/>
          <a:stretch>
            <a:fillRect/>
          </a:stretch>
        </p:blipFill>
        <p:spPr>
          <a:xfrm>
            <a:off x="5305778" y="1906224"/>
            <a:ext cx="6897511" cy="4974353"/>
          </a:xfrm>
          <a:prstGeom prst="rect">
            <a:avLst/>
          </a:prstGeom>
        </p:spPr>
      </p:pic>
      <p:pic>
        <p:nvPicPr>
          <p:cNvPr id="10" name="Picture 9" descr="Two women holding books and smiling">
            <a:extLst>
              <a:ext uri="{FF2B5EF4-FFF2-40B4-BE49-F238E27FC236}">
                <a16:creationId xmlns:a16="http://schemas.microsoft.com/office/drawing/2014/main" id="{BE99B41F-51A0-B544-92E0-9D4F9903CEF4}"/>
              </a:ext>
            </a:extLst>
          </p:cNvPr>
          <p:cNvPicPr>
            <a:picLocks noChangeAspect="1"/>
          </p:cNvPicPr>
          <p:nvPr userDrawn="1"/>
        </p:nvPicPr>
        <p:blipFill rotWithShape="1">
          <a:blip r:embed="rId4"/>
          <a:srcRect l="9210" t="7845" r="12039"/>
          <a:stretch/>
        </p:blipFill>
        <p:spPr>
          <a:xfrm>
            <a:off x="5673415" y="1490133"/>
            <a:ext cx="6360541" cy="5367867"/>
          </a:xfrm>
          <a:prstGeom prst="rect">
            <a:avLst/>
          </a:prstGeom>
        </p:spPr>
      </p:pic>
    </p:spTree>
    <p:extLst>
      <p:ext uri="{BB962C8B-B14F-4D97-AF65-F5344CB8AC3E}">
        <p14:creationId xmlns:p14="http://schemas.microsoft.com/office/powerpoint/2010/main" val="3002951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eal Background" descr="Teal Background">
            <a:extLst>
              <a:ext uri="{FF2B5EF4-FFF2-40B4-BE49-F238E27FC236}">
                <a16:creationId xmlns:a16="http://schemas.microsoft.com/office/drawing/2014/main" id="{D8FA54EC-FE8E-9642-9231-6E7B5DC39F27}"/>
              </a:ext>
            </a:extLst>
          </p:cNvPr>
          <p:cNvSpPr/>
          <p:nvPr userDrawn="1"/>
        </p:nvSpPr>
        <p:spPr>
          <a:xfrm>
            <a:off x="0" y="0"/>
            <a:ext cx="12192000" cy="6858000"/>
          </a:xfrm>
          <a:prstGeom prst="rect">
            <a:avLst/>
          </a:prstGeom>
          <a:solidFill>
            <a:srgbClr val="24C2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black and orange hexagon">
            <a:extLst>
              <a:ext uri="{FF2B5EF4-FFF2-40B4-BE49-F238E27FC236}">
                <a16:creationId xmlns:a16="http://schemas.microsoft.com/office/drawing/2014/main" id="{52A588C0-5B62-3A49-BCCD-7F45CF65CC59}"/>
              </a:ext>
            </a:extLst>
          </p:cNvPr>
          <p:cNvPicPr>
            <a:picLocks noChangeAspect="1"/>
          </p:cNvPicPr>
          <p:nvPr userDrawn="1"/>
        </p:nvPicPr>
        <p:blipFill>
          <a:blip r:embed="rId2"/>
          <a:stretch>
            <a:fillRect/>
          </a:stretch>
        </p:blipFill>
        <p:spPr>
          <a:xfrm>
            <a:off x="8480215" y="0"/>
            <a:ext cx="3711785" cy="4961419"/>
          </a:xfrm>
          <a:prstGeom prst="rect">
            <a:avLst/>
          </a:prstGeom>
        </p:spPr>
      </p:pic>
      <p:pic>
        <p:nvPicPr>
          <p:cNvPr id="9" name="Navy Shape Logo" descr="Navy building shape holder">
            <a:extLst>
              <a:ext uri="{FF2B5EF4-FFF2-40B4-BE49-F238E27FC236}">
                <a16:creationId xmlns:a16="http://schemas.microsoft.com/office/drawing/2014/main" id="{6E5DC623-2D75-DA41-8764-19A33F5C446F}"/>
              </a:ext>
            </a:extLst>
          </p:cNvPr>
          <p:cNvPicPr>
            <a:picLocks noChangeAspect="1"/>
          </p:cNvPicPr>
          <p:nvPr userDrawn="1"/>
        </p:nvPicPr>
        <p:blipFill>
          <a:blip r:embed="rId3"/>
          <a:stretch>
            <a:fillRect/>
          </a:stretch>
        </p:blipFill>
        <p:spPr>
          <a:xfrm>
            <a:off x="6356196" y="2364213"/>
            <a:ext cx="5835804" cy="4505361"/>
          </a:xfrm>
          <a:prstGeom prst="rect">
            <a:avLst/>
          </a:prstGeom>
        </p:spPr>
      </p:pic>
      <p:pic>
        <p:nvPicPr>
          <p:cNvPr id="10" name="White Large Logo" descr="White Wrexham University logo">
            <a:extLst>
              <a:ext uri="{FF2B5EF4-FFF2-40B4-BE49-F238E27FC236}">
                <a16:creationId xmlns:a16="http://schemas.microsoft.com/office/drawing/2014/main" id="{A91A931C-F45F-6648-B389-6C81D4D3CE80}"/>
              </a:ext>
            </a:extLst>
          </p:cNvPr>
          <p:cNvPicPr>
            <a:picLocks noChangeAspect="1"/>
          </p:cNvPicPr>
          <p:nvPr userDrawn="1"/>
        </p:nvPicPr>
        <p:blipFill>
          <a:blip r:embed="rId4"/>
          <a:stretch>
            <a:fillRect/>
          </a:stretch>
        </p:blipFill>
        <p:spPr>
          <a:xfrm>
            <a:off x="7481990" y="4961420"/>
            <a:ext cx="4084539" cy="902972"/>
          </a:xfrm>
          <a:prstGeom prst="rect">
            <a:avLst/>
          </a:prstGeom>
        </p:spPr>
      </p:pic>
      <p:pic>
        <p:nvPicPr>
          <p:cNvPr id="11" name="Picture 10" descr="Orange tower 1">
            <a:extLst>
              <a:ext uri="{FF2B5EF4-FFF2-40B4-BE49-F238E27FC236}">
                <a16:creationId xmlns:a16="http://schemas.microsoft.com/office/drawing/2014/main" id="{10B5662B-03E8-C846-AD90-2CA63E0B09CE}"/>
              </a:ext>
            </a:extLst>
          </p:cNvPr>
          <p:cNvPicPr>
            <a:picLocks noChangeAspect="1"/>
          </p:cNvPicPr>
          <p:nvPr userDrawn="1"/>
        </p:nvPicPr>
        <p:blipFill>
          <a:blip r:embed="rId5"/>
          <a:stretch>
            <a:fillRect/>
          </a:stretch>
        </p:blipFill>
        <p:spPr>
          <a:xfrm>
            <a:off x="707749" y="661053"/>
            <a:ext cx="685519" cy="6208521"/>
          </a:xfrm>
          <a:prstGeom prst="rect">
            <a:avLst/>
          </a:prstGeom>
        </p:spPr>
      </p:pic>
    </p:spTree>
    <p:extLst>
      <p:ext uri="{BB962C8B-B14F-4D97-AF65-F5344CB8AC3E}">
        <p14:creationId xmlns:p14="http://schemas.microsoft.com/office/powerpoint/2010/main" val="5323036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Navy Background" descr="Navy Background">
            <a:extLst>
              <a:ext uri="{FF2B5EF4-FFF2-40B4-BE49-F238E27FC236}">
                <a16:creationId xmlns:a16="http://schemas.microsoft.com/office/drawing/2014/main" id="{F4E306C3-24B4-9B40-AB91-BB958E313015}"/>
              </a:ext>
            </a:extLst>
          </p:cNvPr>
          <p:cNvSpPr/>
          <p:nvPr userDrawn="1"/>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black and orange hexagon">
            <a:extLst>
              <a:ext uri="{FF2B5EF4-FFF2-40B4-BE49-F238E27FC236}">
                <a16:creationId xmlns:a16="http://schemas.microsoft.com/office/drawing/2014/main" id="{7CC9AE29-AF27-204E-8A3F-61F93AABAF84}"/>
              </a:ext>
            </a:extLst>
          </p:cNvPr>
          <p:cNvPicPr>
            <a:picLocks noChangeAspect="1"/>
          </p:cNvPicPr>
          <p:nvPr userDrawn="1"/>
        </p:nvPicPr>
        <p:blipFill>
          <a:blip r:embed="rId2"/>
          <a:stretch>
            <a:fillRect/>
          </a:stretch>
        </p:blipFill>
        <p:spPr>
          <a:xfrm>
            <a:off x="8491790" y="0"/>
            <a:ext cx="3711785" cy="4961419"/>
          </a:xfrm>
          <a:prstGeom prst="rect">
            <a:avLst/>
          </a:prstGeom>
        </p:spPr>
      </p:pic>
      <p:pic>
        <p:nvPicPr>
          <p:cNvPr id="9" name="Shape Shape Logo" descr="Teal building shape holder">
            <a:extLst>
              <a:ext uri="{FF2B5EF4-FFF2-40B4-BE49-F238E27FC236}">
                <a16:creationId xmlns:a16="http://schemas.microsoft.com/office/drawing/2014/main" id="{11CDAD61-94AA-2845-8841-853658B54C06}"/>
              </a:ext>
            </a:extLst>
          </p:cNvPr>
          <p:cNvPicPr>
            <a:picLocks noChangeAspect="1"/>
          </p:cNvPicPr>
          <p:nvPr userDrawn="1"/>
        </p:nvPicPr>
        <p:blipFill>
          <a:blip r:embed="rId3"/>
          <a:stretch>
            <a:fillRect/>
          </a:stretch>
        </p:blipFill>
        <p:spPr>
          <a:xfrm>
            <a:off x="6365265" y="2364213"/>
            <a:ext cx="5838310" cy="4505362"/>
          </a:xfrm>
          <a:prstGeom prst="rect">
            <a:avLst/>
          </a:prstGeom>
        </p:spPr>
      </p:pic>
      <p:pic>
        <p:nvPicPr>
          <p:cNvPr id="10" name="White Logo Large" descr="White Wrexham University logo">
            <a:extLst>
              <a:ext uri="{FF2B5EF4-FFF2-40B4-BE49-F238E27FC236}">
                <a16:creationId xmlns:a16="http://schemas.microsoft.com/office/drawing/2014/main" id="{51D0E60D-1B2F-3545-833E-0A0862401FD6}"/>
              </a:ext>
            </a:extLst>
          </p:cNvPr>
          <p:cNvPicPr>
            <a:picLocks noChangeAspect="1"/>
          </p:cNvPicPr>
          <p:nvPr userDrawn="1"/>
        </p:nvPicPr>
        <p:blipFill>
          <a:blip r:embed="rId4"/>
          <a:stretch>
            <a:fillRect/>
          </a:stretch>
        </p:blipFill>
        <p:spPr>
          <a:xfrm>
            <a:off x="7481990" y="4978366"/>
            <a:ext cx="4084539" cy="902972"/>
          </a:xfrm>
          <a:prstGeom prst="rect">
            <a:avLst/>
          </a:prstGeom>
        </p:spPr>
      </p:pic>
      <p:pic>
        <p:nvPicPr>
          <p:cNvPr id="11" name="Picture 10" descr="Orange tower 2">
            <a:extLst>
              <a:ext uri="{FF2B5EF4-FFF2-40B4-BE49-F238E27FC236}">
                <a16:creationId xmlns:a16="http://schemas.microsoft.com/office/drawing/2014/main" id="{C4D4FF95-4DAC-A448-A490-D9E8CC60FD52}"/>
              </a:ext>
            </a:extLst>
          </p:cNvPr>
          <p:cNvPicPr>
            <a:picLocks noChangeAspect="1"/>
          </p:cNvPicPr>
          <p:nvPr userDrawn="1"/>
        </p:nvPicPr>
        <p:blipFill>
          <a:blip r:embed="rId5"/>
          <a:stretch>
            <a:fillRect/>
          </a:stretch>
        </p:blipFill>
        <p:spPr>
          <a:xfrm>
            <a:off x="707749" y="672628"/>
            <a:ext cx="685519" cy="6208521"/>
          </a:xfrm>
          <a:prstGeom prst="rect">
            <a:avLst/>
          </a:prstGeom>
        </p:spPr>
      </p:pic>
    </p:spTree>
    <p:extLst>
      <p:ext uri="{BB962C8B-B14F-4D97-AF65-F5344CB8AC3E}">
        <p14:creationId xmlns:p14="http://schemas.microsoft.com/office/powerpoint/2010/main" val="26909862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descr="Navy background">
            <a:extLst>
              <a:ext uri="{FF2B5EF4-FFF2-40B4-BE49-F238E27FC236}">
                <a16:creationId xmlns:a16="http://schemas.microsoft.com/office/drawing/2014/main" id="{9AF39860-C200-4C43-9D56-54065D20D105}"/>
              </a:ext>
            </a:extLst>
          </p:cNvPr>
          <p:cNvSpPr/>
          <p:nvPr userDrawn="1"/>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White logo">
            <a:extLst>
              <a:ext uri="{FF2B5EF4-FFF2-40B4-BE49-F238E27FC236}">
                <a16:creationId xmlns:a16="http://schemas.microsoft.com/office/drawing/2014/main" id="{06C7CC69-DE37-3743-A0A5-A0723D18CF6C}"/>
              </a:ext>
            </a:extLst>
          </p:cNvPr>
          <p:cNvPicPr>
            <a:picLocks noChangeAspect="1"/>
          </p:cNvPicPr>
          <p:nvPr userDrawn="1"/>
        </p:nvPicPr>
        <p:blipFill>
          <a:blip r:embed="rId2"/>
          <a:stretch>
            <a:fillRect/>
          </a:stretch>
        </p:blipFill>
        <p:spPr>
          <a:xfrm>
            <a:off x="534811" y="5540188"/>
            <a:ext cx="2369491" cy="523031"/>
          </a:xfrm>
          <a:prstGeom prst="rect">
            <a:avLst/>
          </a:prstGeom>
        </p:spPr>
      </p:pic>
      <p:pic>
        <p:nvPicPr>
          <p:cNvPr id="9" name="Picture 8" descr="A black and orange rectangle">
            <a:extLst>
              <a:ext uri="{FF2B5EF4-FFF2-40B4-BE49-F238E27FC236}">
                <a16:creationId xmlns:a16="http://schemas.microsoft.com/office/drawing/2014/main" id="{9C4A6220-FD5D-7A4F-809B-EABEEAF07557}"/>
              </a:ext>
            </a:extLst>
          </p:cNvPr>
          <p:cNvPicPr>
            <a:picLocks noChangeAspect="1"/>
          </p:cNvPicPr>
          <p:nvPr userDrawn="1"/>
        </p:nvPicPr>
        <p:blipFill>
          <a:blip r:embed="rId3"/>
          <a:stretch>
            <a:fillRect/>
          </a:stretch>
        </p:blipFill>
        <p:spPr>
          <a:xfrm>
            <a:off x="5305778" y="1906224"/>
            <a:ext cx="6897511" cy="4974353"/>
          </a:xfrm>
          <a:prstGeom prst="rect">
            <a:avLst/>
          </a:prstGeom>
        </p:spPr>
      </p:pic>
      <p:pic>
        <p:nvPicPr>
          <p:cNvPr id="10" name="Picture 9" descr="Two women holding books and smiling">
            <a:extLst>
              <a:ext uri="{FF2B5EF4-FFF2-40B4-BE49-F238E27FC236}">
                <a16:creationId xmlns:a16="http://schemas.microsoft.com/office/drawing/2014/main" id="{BE99B41F-51A0-B544-92E0-9D4F9903CEF4}"/>
              </a:ext>
            </a:extLst>
          </p:cNvPr>
          <p:cNvPicPr>
            <a:picLocks noChangeAspect="1"/>
          </p:cNvPicPr>
          <p:nvPr userDrawn="1"/>
        </p:nvPicPr>
        <p:blipFill rotWithShape="1">
          <a:blip r:embed="rId4"/>
          <a:srcRect l="9210" t="7845" r="12039"/>
          <a:stretch/>
        </p:blipFill>
        <p:spPr>
          <a:xfrm>
            <a:off x="5673415" y="1490133"/>
            <a:ext cx="6360541" cy="5367867"/>
          </a:xfrm>
          <a:prstGeom prst="rect">
            <a:avLst/>
          </a:prstGeom>
        </p:spPr>
      </p:pic>
    </p:spTree>
    <p:extLst>
      <p:ext uri="{BB962C8B-B14F-4D97-AF65-F5344CB8AC3E}">
        <p14:creationId xmlns:p14="http://schemas.microsoft.com/office/powerpoint/2010/main" val="41019270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Navy BG Rectangle" descr="Navy BG Holder">
            <a:extLst>
              <a:ext uri="{FF2B5EF4-FFF2-40B4-BE49-F238E27FC236}">
                <a16:creationId xmlns:a16="http://schemas.microsoft.com/office/drawing/2014/main" id="{4DB4B7C5-B99F-0C4B-8A87-9FDA71DE65D4}"/>
              </a:ext>
            </a:extLst>
          </p:cNvPr>
          <p:cNvSpPr/>
          <p:nvPr userDrawn="1"/>
        </p:nvSpPr>
        <p:spPr>
          <a:xfrm>
            <a:off x="0" y="0"/>
            <a:ext cx="6096000" cy="6858000"/>
          </a:xfrm>
          <a:prstGeom prst="rect">
            <a:avLst/>
          </a:prstGeom>
          <a:solidFill>
            <a:srgbClr val="141F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Small White Logo" descr="Small WU logo">
            <a:extLst>
              <a:ext uri="{FF2B5EF4-FFF2-40B4-BE49-F238E27FC236}">
                <a16:creationId xmlns:a16="http://schemas.microsoft.com/office/drawing/2014/main" id="{83AE42BA-D910-F048-9EC3-5ABEC45B5153}"/>
              </a:ext>
            </a:extLst>
          </p:cNvPr>
          <p:cNvPicPr>
            <a:picLocks noChangeAspect="1"/>
          </p:cNvPicPr>
          <p:nvPr userDrawn="1"/>
        </p:nvPicPr>
        <p:blipFill>
          <a:blip r:embed="rId2"/>
          <a:stretch>
            <a:fillRect/>
          </a:stretch>
        </p:blipFill>
        <p:spPr>
          <a:xfrm>
            <a:off x="534811" y="510037"/>
            <a:ext cx="1801495" cy="397654"/>
          </a:xfrm>
          <a:prstGeom prst="rect">
            <a:avLst/>
          </a:prstGeom>
        </p:spPr>
      </p:pic>
    </p:spTree>
    <p:extLst>
      <p:ext uri="{BB962C8B-B14F-4D97-AF65-F5344CB8AC3E}">
        <p14:creationId xmlns:p14="http://schemas.microsoft.com/office/powerpoint/2010/main" val="18745031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0" name="Picture 9" descr="A close-up of a building">
            <a:extLst>
              <a:ext uri="{FF2B5EF4-FFF2-40B4-BE49-F238E27FC236}">
                <a16:creationId xmlns:a16="http://schemas.microsoft.com/office/drawing/2014/main" id="{6732B689-8B1F-2144-A5A3-91C49EB698D5}"/>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1" name="Background Teal Shape" descr="Teal Shape">
            <a:extLst>
              <a:ext uri="{FF2B5EF4-FFF2-40B4-BE49-F238E27FC236}">
                <a16:creationId xmlns:a16="http://schemas.microsoft.com/office/drawing/2014/main" id="{01E83C24-FB86-9F47-BC09-F2006A2EA7AD}"/>
              </a:ext>
            </a:extLst>
          </p:cNvPr>
          <p:cNvPicPr>
            <a:picLocks noChangeAspect="1"/>
          </p:cNvPicPr>
          <p:nvPr userDrawn="1"/>
        </p:nvPicPr>
        <p:blipFill rotWithShape="1">
          <a:blip r:embed="rId3"/>
          <a:srcRect r="25788" b="33210"/>
          <a:stretch/>
        </p:blipFill>
        <p:spPr>
          <a:xfrm>
            <a:off x="5053754" y="433577"/>
            <a:ext cx="7138246" cy="6424422"/>
          </a:xfrm>
          <a:prstGeom prst="rect">
            <a:avLst/>
          </a:prstGeom>
        </p:spPr>
      </p:pic>
      <p:pic>
        <p:nvPicPr>
          <p:cNvPr id="12" name="Picture 11" descr="Short tower 2">
            <a:extLst>
              <a:ext uri="{FF2B5EF4-FFF2-40B4-BE49-F238E27FC236}">
                <a16:creationId xmlns:a16="http://schemas.microsoft.com/office/drawing/2014/main" id="{3FDC2C9F-1814-AE40-8842-552D53C15E37}"/>
              </a:ext>
            </a:extLst>
          </p:cNvPr>
          <p:cNvPicPr>
            <a:picLocks noChangeAspect="1"/>
          </p:cNvPicPr>
          <p:nvPr userDrawn="1"/>
        </p:nvPicPr>
        <p:blipFill rotWithShape="1">
          <a:blip r:embed="rId4"/>
          <a:srcRect r="-1142" b="69559"/>
          <a:stretch/>
        </p:blipFill>
        <p:spPr>
          <a:xfrm>
            <a:off x="11082732" y="5363376"/>
            <a:ext cx="548323" cy="1494624"/>
          </a:xfrm>
          <a:prstGeom prst="rect">
            <a:avLst/>
          </a:prstGeom>
        </p:spPr>
      </p:pic>
      <p:pic>
        <p:nvPicPr>
          <p:cNvPr id="13" name="Small White Logo" descr="Small WU logo">
            <a:extLst>
              <a:ext uri="{FF2B5EF4-FFF2-40B4-BE49-F238E27FC236}">
                <a16:creationId xmlns:a16="http://schemas.microsoft.com/office/drawing/2014/main" id="{E573789D-09BD-E949-8476-701D32B8A8DC}"/>
              </a:ext>
            </a:extLst>
          </p:cNvPr>
          <p:cNvPicPr>
            <a:picLocks noChangeAspect="1"/>
          </p:cNvPicPr>
          <p:nvPr userDrawn="1"/>
        </p:nvPicPr>
        <p:blipFill>
          <a:blip r:embed="rId5"/>
          <a:stretch>
            <a:fillRect/>
          </a:stretch>
        </p:blipFill>
        <p:spPr>
          <a:xfrm>
            <a:off x="534811" y="518092"/>
            <a:ext cx="1801495" cy="397654"/>
          </a:xfrm>
          <a:prstGeom prst="rect">
            <a:avLst/>
          </a:prstGeom>
        </p:spPr>
      </p:pic>
    </p:spTree>
    <p:extLst>
      <p:ext uri="{BB962C8B-B14F-4D97-AF65-F5344CB8AC3E}">
        <p14:creationId xmlns:p14="http://schemas.microsoft.com/office/powerpoint/2010/main" val="34991106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Navy Background" descr="Navy Background">
            <a:extLst>
              <a:ext uri="{FF2B5EF4-FFF2-40B4-BE49-F238E27FC236}">
                <a16:creationId xmlns:a16="http://schemas.microsoft.com/office/drawing/2014/main" id="{5899574D-6869-094E-9ECF-D99B08B6DBAA}"/>
              </a:ext>
            </a:extLst>
          </p:cNvPr>
          <p:cNvSpPr/>
          <p:nvPr userDrawn="1"/>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Small White Logo" descr="Small WU logo">
            <a:extLst>
              <a:ext uri="{FF2B5EF4-FFF2-40B4-BE49-F238E27FC236}">
                <a16:creationId xmlns:a16="http://schemas.microsoft.com/office/drawing/2014/main" id="{FC8D5F17-C7D6-CB4B-920D-D779790ED32D}"/>
              </a:ext>
            </a:extLst>
          </p:cNvPr>
          <p:cNvPicPr>
            <a:picLocks noChangeAspect="1"/>
          </p:cNvPicPr>
          <p:nvPr userDrawn="1"/>
        </p:nvPicPr>
        <p:blipFill>
          <a:blip r:embed="rId2"/>
          <a:stretch>
            <a:fillRect/>
          </a:stretch>
        </p:blipFill>
        <p:spPr>
          <a:xfrm>
            <a:off x="534811" y="518092"/>
            <a:ext cx="1801495" cy="397654"/>
          </a:xfrm>
          <a:prstGeom prst="rect">
            <a:avLst/>
          </a:prstGeom>
        </p:spPr>
      </p:pic>
      <p:pic>
        <p:nvPicPr>
          <p:cNvPr id="8" name="Picture 7" descr="A colorful rectangular shapes on a black background">
            <a:extLst>
              <a:ext uri="{FF2B5EF4-FFF2-40B4-BE49-F238E27FC236}">
                <a16:creationId xmlns:a16="http://schemas.microsoft.com/office/drawing/2014/main" id="{E8A614FA-423D-CB45-8789-D7DF73A76972}"/>
              </a:ext>
            </a:extLst>
          </p:cNvPr>
          <p:cNvPicPr>
            <a:picLocks noChangeAspect="1"/>
          </p:cNvPicPr>
          <p:nvPr userDrawn="1"/>
        </p:nvPicPr>
        <p:blipFill>
          <a:blip r:embed="rId3"/>
          <a:stretch>
            <a:fillRect/>
          </a:stretch>
        </p:blipFill>
        <p:spPr>
          <a:xfrm>
            <a:off x="0" y="2513857"/>
            <a:ext cx="3877239" cy="4355432"/>
          </a:xfrm>
          <a:prstGeom prst="rect">
            <a:avLst/>
          </a:prstGeom>
        </p:spPr>
      </p:pic>
    </p:spTree>
    <p:extLst>
      <p:ext uri="{BB962C8B-B14F-4D97-AF65-F5344CB8AC3E}">
        <p14:creationId xmlns:p14="http://schemas.microsoft.com/office/powerpoint/2010/main" val="18077059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Navy Footer Strip" descr="Footer navy">
            <a:extLst>
              <a:ext uri="{FF2B5EF4-FFF2-40B4-BE49-F238E27FC236}">
                <a16:creationId xmlns:a16="http://schemas.microsoft.com/office/drawing/2014/main" id="{16FA2BB5-2F09-9743-8EA8-B99FB55C58F9}"/>
              </a:ext>
            </a:extLst>
          </p:cNvPr>
          <p:cNvSpPr/>
          <p:nvPr userDrawn="1"/>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Small White Logo" descr="Small WU logo">
            <a:extLst>
              <a:ext uri="{FF2B5EF4-FFF2-40B4-BE49-F238E27FC236}">
                <a16:creationId xmlns:a16="http://schemas.microsoft.com/office/drawing/2014/main" id="{BB745866-5D15-0740-B214-A66C9372C0FE}"/>
              </a:ext>
            </a:extLst>
          </p:cNvPr>
          <p:cNvPicPr>
            <a:picLocks noChangeAspect="1"/>
          </p:cNvPicPr>
          <p:nvPr userDrawn="1"/>
        </p:nvPicPr>
        <p:blipFill>
          <a:blip r:embed="rId2"/>
          <a:stretch>
            <a:fillRect/>
          </a:stretch>
        </p:blipFill>
        <p:spPr>
          <a:xfrm>
            <a:off x="534811" y="6217213"/>
            <a:ext cx="1801495" cy="397654"/>
          </a:xfrm>
          <a:prstGeom prst="rect">
            <a:avLst/>
          </a:prstGeom>
        </p:spPr>
      </p:pic>
      <p:pic>
        <p:nvPicPr>
          <p:cNvPr id="7" name="Picture 6" descr="Short tower 3">
            <a:extLst>
              <a:ext uri="{FF2B5EF4-FFF2-40B4-BE49-F238E27FC236}">
                <a16:creationId xmlns:a16="http://schemas.microsoft.com/office/drawing/2014/main" id="{2FE5A0E6-BE5B-FA44-A0E7-1B3D28BFA305}"/>
              </a:ext>
            </a:extLst>
          </p:cNvPr>
          <p:cNvPicPr>
            <a:picLocks noChangeAspect="1"/>
          </p:cNvPicPr>
          <p:nvPr userDrawn="1"/>
        </p:nvPicPr>
        <p:blipFill rotWithShape="1">
          <a:blip r:embed="rId3"/>
          <a:srcRect r="-1142" b="69559"/>
          <a:stretch/>
        </p:blipFill>
        <p:spPr>
          <a:xfrm>
            <a:off x="11082732" y="5363376"/>
            <a:ext cx="548323" cy="1494624"/>
          </a:xfrm>
          <a:prstGeom prst="rect">
            <a:avLst/>
          </a:prstGeom>
        </p:spPr>
      </p:pic>
    </p:spTree>
    <p:extLst>
      <p:ext uri="{BB962C8B-B14F-4D97-AF65-F5344CB8AC3E}">
        <p14:creationId xmlns:p14="http://schemas.microsoft.com/office/powerpoint/2010/main" val="590634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048294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965090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40344924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386932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1/21/2025</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0095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8" Type="http://schemas.openxmlformats.org/officeDocument/2006/relationships/image" Target="../media/image20.emf"/><Relationship Id="rId13" Type="http://schemas.openxmlformats.org/officeDocument/2006/relationships/package" Target="../embeddings/Microsoft_Excel_Worksheet4.xlsx"/><Relationship Id="rId3" Type="http://schemas.openxmlformats.org/officeDocument/2006/relationships/package" Target="../embeddings/Microsoft_Excel_Worksheet.xlsx"/><Relationship Id="rId7" Type="http://schemas.openxmlformats.org/officeDocument/2006/relationships/image" Target="../media/image19.emf"/><Relationship Id="rId12" Type="http://schemas.openxmlformats.org/officeDocument/2006/relationships/image" Target="../media/image22.emf"/><Relationship Id="rId2" Type="http://schemas.openxmlformats.org/officeDocument/2006/relationships/notesSlide" Target="../notesSlides/notesSlide31.xml"/><Relationship Id="rId16" Type="http://schemas.openxmlformats.org/officeDocument/2006/relationships/image" Target="../media/image24.emf"/><Relationship Id="rId1" Type="http://schemas.openxmlformats.org/officeDocument/2006/relationships/slideLayout" Target="../slideLayouts/slideLayout19.xml"/><Relationship Id="rId6" Type="http://schemas.openxmlformats.org/officeDocument/2006/relationships/image" Target="../media/image18.emf"/><Relationship Id="rId11" Type="http://schemas.openxmlformats.org/officeDocument/2006/relationships/package" Target="../embeddings/Microsoft_Excel_Worksheet3.xlsx"/><Relationship Id="rId5" Type="http://schemas.openxmlformats.org/officeDocument/2006/relationships/package" Target="../embeddings/Microsoft_Excel_Worksheet1.xlsx"/><Relationship Id="rId15" Type="http://schemas.openxmlformats.org/officeDocument/2006/relationships/package" Target="../embeddings/Microsoft_Excel_Worksheet5.xlsx"/><Relationship Id="rId10" Type="http://schemas.openxmlformats.org/officeDocument/2006/relationships/image" Target="../media/image21.emf"/><Relationship Id="rId4" Type="http://schemas.openxmlformats.org/officeDocument/2006/relationships/image" Target="../media/image17.emf"/><Relationship Id="rId9" Type="http://schemas.openxmlformats.org/officeDocument/2006/relationships/package" Target="../embeddings/Microsoft_Excel_Worksheet2.xlsx"/><Relationship Id="rId14" Type="http://schemas.openxmlformats.org/officeDocument/2006/relationships/image" Target="../media/image23.emf"/></Relationships>
</file>

<file path=ppt/slides/_rels/slide3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pxhere.com/en/photo/1405817" TargetMode="External"/><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15.jpg"/><Relationship Id="rId5" Type="http://schemas.openxmlformats.org/officeDocument/2006/relationships/hyperlink" Target="https://creativecommons.org/licenses/by-nc/3.0/" TargetMode="External"/><Relationship Id="rId4" Type="http://schemas.openxmlformats.org/officeDocument/2006/relationships/hyperlink" Target="https://freepngimg.com/png/5150-businessman-png-image"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3939540"/>
          </a:xfrm>
          <a:prstGeom prst="rect">
            <a:avLst/>
          </a:prstGeom>
          <a:noFill/>
        </p:spPr>
        <p:txBody>
          <a:bodyPr wrap="square" rtlCol="0">
            <a:spAutoFit/>
          </a:bodyPr>
          <a:lstStyle/>
          <a:p>
            <a:pPr>
              <a:lnSpc>
                <a:spcPts val="6000"/>
              </a:lnSpc>
            </a:pPr>
            <a:r>
              <a:rPr lang="en-US" sz="5400" kern="2000" dirty="0">
                <a:solidFill>
                  <a:srgbClr val="141F34"/>
                </a:solidFill>
                <a:latin typeface="Clash Display Medium" pitchFamily="2" charset="0"/>
              </a:rPr>
              <a:t>BUS7C2 </a:t>
            </a:r>
          </a:p>
          <a:p>
            <a:pPr>
              <a:lnSpc>
                <a:spcPts val="6000"/>
              </a:lnSpc>
            </a:pPr>
            <a:r>
              <a:rPr lang="en-US" sz="5400" kern="2000" dirty="0">
                <a:solidFill>
                  <a:srgbClr val="141F34"/>
                </a:solidFill>
                <a:latin typeface="Clash Display Medium" pitchFamily="2" charset="0"/>
              </a:rPr>
              <a:t>Finance and </a:t>
            </a:r>
          </a:p>
          <a:p>
            <a:pPr>
              <a:lnSpc>
                <a:spcPts val="6000"/>
              </a:lnSpc>
            </a:pPr>
            <a:r>
              <a:rPr lang="en-US" sz="5400" kern="2000" dirty="0">
                <a:solidFill>
                  <a:srgbClr val="141F34"/>
                </a:solidFill>
                <a:latin typeface="Clash Display Medium" pitchFamily="2" charset="0"/>
              </a:rPr>
              <a:t>Accounting for</a:t>
            </a:r>
          </a:p>
          <a:p>
            <a:pPr>
              <a:lnSpc>
                <a:spcPts val="6000"/>
              </a:lnSpc>
            </a:pPr>
            <a:r>
              <a:rPr lang="en-US" sz="5400" kern="2000" dirty="0">
                <a:solidFill>
                  <a:srgbClr val="141F34"/>
                </a:solidFill>
                <a:latin typeface="Clash Display Medium" pitchFamily="2" charset="0"/>
              </a:rPr>
              <a:t>Business</a:t>
            </a:r>
            <a:br>
              <a:rPr lang="en-US" sz="5400" kern="2000" dirty="0">
                <a:solidFill>
                  <a:srgbClr val="141F34"/>
                </a:solidFill>
                <a:latin typeface="Clash Display Medium" pitchFamily="2" charset="0"/>
              </a:rPr>
            </a:br>
            <a:endParaRPr lang="en-US" sz="5400" kern="2000" dirty="0">
              <a:solidFill>
                <a:srgbClr val="141F34"/>
              </a:solidFill>
              <a:latin typeface="Clash Display Medium" pitchFamily="2" charset="0"/>
            </a:endParaRP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715588" y="3607284"/>
            <a:ext cx="5690315" cy="1723549"/>
          </a:xfrm>
          <a:prstGeom prst="rect">
            <a:avLst/>
          </a:prstGeom>
          <a:noFill/>
        </p:spPr>
        <p:txBody>
          <a:bodyPr wrap="square" rtlCol="0">
            <a:spAutoFit/>
          </a:bodyPr>
          <a:lstStyle/>
          <a:p>
            <a:pPr marL="0" marR="0" lvl="0" indent="0" algn="l" defTabSz="914400" rtl="0" eaLnBrk="1" fontAlgn="auto" latinLnBrk="0" hangingPunct="1">
              <a:spcBef>
                <a:spcPts val="0"/>
              </a:spcBef>
              <a:spcAft>
                <a:spcPts val="0"/>
              </a:spcAft>
              <a:buClrTx/>
              <a:buSzTx/>
              <a:buFontTx/>
              <a:buNone/>
              <a:tabLst/>
              <a:defRPr/>
            </a:pPr>
            <a:r>
              <a:rPr kumimoji="0" lang="en-US" sz="2800" b="1" i="0" u="none" strike="noStrike" kern="2000" cap="none" spc="0" normalizeH="0" baseline="0" noProof="0" dirty="0">
                <a:ln>
                  <a:noFill/>
                </a:ln>
                <a:solidFill>
                  <a:srgbClr val="141F34"/>
                </a:solidFill>
                <a:effectLst/>
                <a:uLnTx/>
                <a:uFillTx/>
                <a:latin typeface="Calibri" panose="020F0502020204030204" pitchFamily="34" charset="0"/>
                <a:cs typeface="Calibri" panose="020F0502020204030204" pitchFamily="34" charset="0"/>
              </a:rPr>
              <a:t>Tutorial 2 </a:t>
            </a:r>
            <a:r>
              <a:rPr kumimoji="0" lang="en-US" sz="2800" b="0" i="0" u="none" strike="noStrike" kern="2000" cap="none" spc="0" normalizeH="0" baseline="0" noProof="0" dirty="0">
                <a:ln>
                  <a:noFill/>
                </a:ln>
                <a:solidFill>
                  <a:srgbClr val="141F34"/>
                </a:solidFill>
                <a:effectLst/>
                <a:uLnTx/>
                <a:uFillTx/>
                <a:latin typeface="Calibri" panose="020F0502020204030204" pitchFamily="34" charset="0"/>
                <a:cs typeface="Calibri" panose="020F0502020204030204" pitchFamily="34" charset="0"/>
              </a:rPr>
              <a:t>– </a:t>
            </a:r>
            <a:r>
              <a:rPr kumimoji="0" lang="en-US" sz="2800" b="0" i="1" u="none" strike="noStrike" kern="2000" cap="none" spc="0" normalizeH="0" baseline="0" noProof="0" dirty="0">
                <a:ln>
                  <a:noFill/>
                </a:ln>
                <a:solidFill>
                  <a:srgbClr val="141F34"/>
                </a:solidFill>
                <a:effectLst/>
                <a:uLnTx/>
                <a:uFillTx/>
                <a:latin typeface="Calibri" panose="020F0502020204030204" pitchFamily="34" charset="0"/>
                <a:cs typeface="Calibri" panose="020F0502020204030204" pitchFamily="34" charset="0"/>
              </a:rPr>
              <a:t>Practice Questions &amp;   		           Solutions : 1 &amp; 2</a:t>
            </a:r>
          </a:p>
          <a:p>
            <a:pPr marL="0" marR="0" lvl="0" indent="0" algn="l" defTabSz="914400" rtl="0" eaLnBrk="1" fontAlgn="auto" latinLnBrk="0" hangingPunct="1">
              <a:lnSpc>
                <a:spcPts val="6000"/>
              </a:lnSpc>
              <a:spcBef>
                <a:spcPts val="0"/>
              </a:spcBef>
              <a:spcAft>
                <a:spcPts val="0"/>
              </a:spcAft>
              <a:buClrTx/>
              <a:buSzTx/>
              <a:buFontTx/>
              <a:buNone/>
              <a:tabLst/>
              <a:defRPr/>
            </a:pPr>
            <a:r>
              <a:rPr kumimoji="0" lang="en-US" sz="5400" b="0" i="0" u="none" strike="noStrike" kern="2000" cap="none" spc="0" normalizeH="0" baseline="0" noProof="0" dirty="0">
                <a:ln>
                  <a:noFill/>
                </a:ln>
                <a:solidFill>
                  <a:srgbClr val="141F34"/>
                </a:solidFill>
                <a:effectLst/>
                <a:uLnTx/>
                <a:uFillTx/>
                <a:latin typeface="Clash Display Medium" pitchFamily="2" charset="0"/>
                <a:ea typeface="+mn-ea"/>
                <a:cs typeface="+mn-cs"/>
              </a:rPr>
              <a:t> </a:t>
            </a: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1985159"/>
          </a:xfrm>
          <a:prstGeom prst="rect">
            <a:avLst/>
          </a:prstGeom>
          <a:noFill/>
        </p:spPr>
        <p:txBody>
          <a:bodyPr wrap="square" rtlCol="0">
            <a:spAutoFit/>
          </a:bodyPr>
          <a:lstStyle/>
          <a:p>
            <a:pPr marL="457200" indent="-457200">
              <a:lnSpc>
                <a:spcPct val="150000"/>
              </a:lnSpc>
              <a:buFont typeface="+mj-lt"/>
              <a:buAutoNum type="arabicPeriod" startAt="4"/>
            </a:pPr>
            <a:r>
              <a:rPr lang="en-GB" sz="2400" b="1">
                <a:solidFill>
                  <a:srgbClr val="C00000"/>
                </a:solidFill>
                <a:latin typeface="Arial" panose="020B0604020202020204" pitchFamily="34" charset="0"/>
                <a:ea typeface="Calibri" panose="020F0502020204030204" pitchFamily="34" charset="0"/>
                <a:cs typeface="Arial" panose="020B0604020202020204" pitchFamily="34" charset="0"/>
              </a:rPr>
              <a:t>b) </a:t>
            </a:r>
            <a:r>
              <a:rPr lang="en-GB" sz="2400" b="1">
                <a:solidFill>
                  <a:srgbClr val="C00000"/>
                </a:solidFill>
                <a:effectLst/>
                <a:latin typeface="Arial" panose="020B0604020202020204" pitchFamily="34" charset="0"/>
                <a:ea typeface="Calibri" panose="020F0502020204030204" pitchFamily="34" charset="0"/>
                <a:cs typeface="Arial" panose="020B0604020202020204" pitchFamily="34" charset="0"/>
              </a:rPr>
              <a:t>£38,900</a:t>
            </a:r>
          </a:p>
          <a:p>
            <a:pPr marL="457200" lvl="0" indent="-457200">
              <a:lnSpc>
                <a:spcPct val="150000"/>
              </a:lnSpc>
              <a:buFont typeface="+mj-lt"/>
              <a:buAutoNum type="arabicPeriod" startAt="4"/>
            </a:pPr>
            <a:endParaRPr lang="en-GB" sz="2400">
              <a:effectLst/>
              <a:latin typeface="Arial" panose="020B0604020202020204" pitchFamily="34" charset="0"/>
              <a:ea typeface="Calibri" panose="020F0502020204030204" pitchFamily="34" charset="0"/>
              <a:cs typeface="Arial" panose="020B0604020202020204" pitchFamily="34" charset="0"/>
            </a:endParaRPr>
          </a:p>
          <a:p>
            <a:pPr marL="457200">
              <a:lnSpc>
                <a:spcPct val="150000"/>
              </a:lnSpc>
            </a:pPr>
            <a:endParaRPr lang="en-GB">
              <a:effectLst/>
              <a:latin typeface="Arial" panose="020B0604020202020204" pitchFamily="34" charset="0"/>
              <a:ea typeface="Calibri" panose="020F0502020204030204" pitchFamily="34" charset="0"/>
              <a:cs typeface="Arial" panose="020B0604020202020204" pitchFamily="34" charset="0"/>
            </a:endParaRPr>
          </a:p>
          <a:p>
            <a:pPr marL="228600" indent="-228600">
              <a:buFont typeface="+mj-lt"/>
              <a:buAutoNum type="arabicPeriod" startAt="4"/>
            </a:pPr>
            <a:endParaRPr lang="en-US" sz="120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graphicFrame>
        <p:nvGraphicFramePr>
          <p:cNvPr id="2" name="Table 1">
            <a:extLst>
              <a:ext uri="{FF2B5EF4-FFF2-40B4-BE49-F238E27FC236}">
                <a16:creationId xmlns:a16="http://schemas.microsoft.com/office/drawing/2014/main" id="{AA9786F5-2C5A-F5DB-D34E-B37F26E5BE6C}"/>
              </a:ext>
            </a:extLst>
          </p:cNvPr>
          <p:cNvGraphicFramePr>
            <a:graphicFrameLocks noGrp="1"/>
          </p:cNvGraphicFramePr>
          <p:nvPr>
            <p:extLst>
              <p:ext uri="{D42A27DB-BD31-4B8C-83A1-F6EECF244321}">
                <p14:modId xmlns:p14="http://schemas.microsoft.com/office/powerpoint/2010/main" val="1569488983"/>
              </p:ext>
            </p:extLst>
          </p:nvPr>
        </p:nvGraphicFramePr>
        <p:xfrm>
          <a:off x="283535" y="967563"/>
          <a:ext cx="2748514" cy="4922874"/>
        </p:xfrm>
        <a:graphic>
          <a:graphicData uri="http://schemas.openxmlformats.org/drawingml/2006/table">
            <a:tbl>
              <a:tblPr>
                <a:tableStyleId>{5C22544A-7EE6-4342-B048-85BDC9FD1C3A}</a:tableStyleId>
              </a:tblPr>
              <a:tblGrid>
                <a:gridCol w="2748514">
                  <a:extLst>
                    <a:ext uri="{9D8B030D-6E8A-4147-A177-3AD203B41FA5}">
                      <a16:colId xmlns:a16="http://schemas.microsoft.com/office/drawing/2014/main" val="2947105932"/>
                    </a:ext>
                  </a:extLst>
                </a:gridCol>
              </a:tblGrid>
              <a:tr h="4922874">
                <a:tc>
                  <a:txBody>
                    <a:bodyPr/>
                    <a:lstStyle/>
                    <a:p>
                      <a:pPr algn="ctr" fontAlgn="ctr"/>
                      <a:r>
                        <a:rPr lang="en-US" sz="2200" b="1" u="none" strike="noStrike" dirty="0">
                          <a:effectLst/>
                          <a:latin typeface="Arial" panose="020B0604020202020204" pitchFamily="34" charset="0"/>
                          <a:cs typeface="Arial" panose="020B0604020202020204" pitchFamily="34" charset="0"/>
                        </a:rPr>
                        <a:t>Opening</a:t>
                      </a:r>
                      <a:br>
                        <a:rPr lang="en-US" sz="2200" b="1" u="none" strike="noStrike" dirty="0">
                          <a:effectLst/>
                          <a:latin typeface="Arial" panose="020B0604020202020204" pitchFamily="34" charset="0"/>
                          <a:cs typeface="Arial" panose="020B0604020202020204" pitchFamily="34" charset="0"/>
                        </a:rPr>
                      </a:br>
                      <a:r>
                        <a:rPr lang="en-US" sz="2200" b="1" u="none" strike="noStrike" dirty="0">
                          <a:effectLst/>
                          <a:latin typeface="Arial" panose="020B0604020202020204" pitchFamily="34" charset="0"/>
                          <a:cs typeface="Arial" panose="020B0604020202020204" pitchFamily="34" charset="0"/>
                        </a:rPr>
                        <a:t>Balance</a:t>
                      </a:r>
                      <a:br>
                        <a:rPr lang="en-US" sz="2200" b="1" u="none" strike="noStrike" dirty="0">
                          <a:effectLst/>
                          <a:latin typeface="Arial" panose="020B0604020202020204" pitchFamily="34" charset="0"/>
                          <a:cs typeface="Arial" panose="020B0604020202020204" pitchFamily="34" charset="0"/>
                        </a:rPr>
                      </a:br>
                      <a:r>
                        <a:rPr lang="en-US" sz="2200" b="1" u="none" strike="noStrike" dirty="0">
                          <a:effectLst/>
                          <a:latin typeface="Arial" panose="020B0604020202020204" pitchFamily="34" charset="0"/>
                          <a:cs typeface="Arial" panose="020B0604020202020204" pitchFamily="34" charset="0"/>
                        </a:rPr>
                        <a:t>1 Jan 2018</a:t>
                      </a:r>
                      <a:br>
                        <a:rPr lang="en-US" sz="2200" u="none" strike="noStrike" dirty="0">
                          <a:effectLst/>
                          <a:latin typeface="Arial" panose="020B0604020202020204" pitchFamily="34" charset="0"/>
                          <a:cs typeface="Arial" panose="020B0604020202020204" pitchFamily="34" charset="0"/>
                        </a:rPr>
                      </a:br>
                      <a:br>
                        <a:rPr lang="en-US" sz="2200" u="none" strike="noStrike" dirty="0">
                          <a:effectLst/>
                          <a:latin typeface="Arial" panose="020B0604020202020204" pitchFamily="34" charset="0"/>
                          <a:cs typeface="Arial" panose="020B0604020202020204" pitchFamily="34" charset="0"/>
                        </a:rPr>
                      </a:br>
                      <a:r>
                        <a:rPr lang="en-US" sz="2200" u="none" strike="noStrike" dirty="0">
                          <a:effectLst/>
                          <a:latin typeface="Arial" panose="020B0604020202020204" pitchFamily="34" charset="0"/>
                          <a:cs typeface="Arial" panose="020B0604020202020204" pitchFamily="34" charset="0"/>
                        </a:rPr>
                        <a:t>Asset +£260,500 </a:t>
                      </a:r>
                      <a:br>
                        <a:rPr lang="en-US" sz="2200" u="none" strike="noStrike" dirty="0">
                          <a:effectLst/>
                          <a:latin typeface="Arial" panose="020B0604020202020204" pitchFamily="34" charset="0"/>
                          <a:cs typeface="Arial" panose="020B0604020202020204" pitchFamily="34" charset="0"/>
                        </a:rPr>
                      </a:br>
                      <a:r>
                        <a:rPr lang="en-US" sz="2200" u="none" strike="noStrike" dirty="0">
                          <a:effectLst/>
                          <a:latin typeface="Arial" panose="020B0604020202020204" pitchFamily="34" charset="0"/>
                          <a:cs typeface="Arial" panose="020B0604020202020204" pitchFamily="34" charset="0"/>
                        </a:rPr>
                        <a:t>Liability -£124,800</a:t>
                      </a:r>
                      <a:br>
                        <a:rPr lang="en-US" sz="2200" u="none" strike="noStrike" dirty="0">
                          <a:effectLst/>
                          <a:latin typeface="Arial" panose="020B0604020202020204" pitchFamily="34" charset="0"/>
                          <a:cs typeface="Arial" panose="020B0604020202020204" pitchFamily="34" charset="0"/>
                        </a:rPr>
                      </a:br>
                      <a:endParaRPr lang="en-US" sz="2200" u="none" strike="noStrike" dirty="0">
                        <a:effectLst/>
                        <a:latin typeface="Arial" panose="020B0604020202020204" pitchFamily="34" charset="0"/>
                        <a:cs typeface="Arial" panose="020B0604020202020204" pitchFamily="34" charset="0"/>
                      </a:endParaRPr>
                    </a:p>
                    <a:p>
                      <a:pPr algn="ctr" fontAlgn="ctr"/>
                      <a:r>
                        <a:rPr lang="en-US" sz="2200" b="1" i="1" u="none" strike="noStrike" dirty="0">
                          <a:effectLst/>
                          <a:latin typeface="Arial" panose="020B0604020202020204" pitchFamily="34" charset="0"/>
                          <a:cs typeface="Arial" panose="020B0604020202020204" pitchFamily="34" charset="0"/>
                        </a:rPr>
                        <a:t>Net Position +£135,700</a:t>
                      </a:r>
                      <a:br>
                        <a:rPr lang="en-US" sz="2400" u="none" strike="noStrike" dirty="0">
                          <a:effectLst/>
                        </a:rPr>
                      </a:br>
                      <a:endParaRPr lang="en-US" sz="2400" b="0" i="0" u="none" strike="noStrike" dirty="0">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1833924472"/>
                  </a:ext>
                </a:extLst>
              </a:tr>
            </a:tbl>
          </a:graphicData>
        </a:graphic>
      </p:graphicFrame>
      <p:sp>
        <p:nvSpPr>
          <p:cNvPr id="4" name="Plus Sign 3">
            <a:extLst>
              <a:ext uri="{FF2B5EF4-FFF2-40B4-BE49-F238E27FC236}">
                <a16:creationId xmlns:a16="http://schemas.microsoft.com/office/drawing/2014/main" id="{07BBAEA8-33B1-495A-2507-E9A8FADB92E3}"/>
              </a:ext>
            </a:extLst>
          </p:cNvPr>
          <p:cNvSpPr/>
          <p:nvPr/>
        </p:nvSpPr>
        <p:spPr>
          <a:xfrm>
            <a:off x="3233181" y="2389667"/>
            <a:ext cx="914400" cy="914400"/>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7" name="Table 6">
            <a:extLst>
              <a:ext uri="{FF2B5EF4-FFF2-40B4-BE49-F238E27FC236}">
                <a16:creationId xmlns:a16="http://schemas.microsoft.com/office/drawing/2014/main" id="{697EBE22-66FB-D2FF-CA73-1C9DFB557C1C}"/>
              </a:ext>
            </a:extLst>
          </p:cNvPr>
          <p:cNvGraphicFramePr>
            <a:graphicFrameLocks noGrp="1"/>
          </p:cNvGraphicFramePr>
          <p:nvPr>
            <p:extLst>
              <p:ext uri="{D42A27DB-BD31-4B8C-83A1-F6EECF244321}">
                <p14:modId xmlns:p14="http://schemas.microsoft.com/office/powerpoint/2010/main" val="1367853522"/>
              </p:ext>
            </p:extLst>
          </p:nvPr>
        </p:nvGraphicFramePr>
        <p:xfrm>
          <a:off x="4398334" y="760641"/>
          <a:ext cx="3395332" cy="4998785"/>
        </p:xfrm>
        <a:graphic>
          <a:graphicData uri="http://schemas.openxmlformats.org/drawingml/2006/table">
            <a:tbl>
              <a:tblPr>
                <a:tableStyleId>{5C22544A-7EE6-4342-B048-85BDC9FD1C3A}</a:tableStyleId>
              </a:tblPr>
              <a:tblGrid>
                <a:gridCol w="3395332">
                  <a:extLst>
                    <a:ext uri="{9D8B030D-6E8A-4147-A177-3AD203B41FA5}">
                      <a16:colId xmlns:a16="http://schemas.microsoft.com/office/drawing/2014/main" val="3637322308"/>
                    </a:ext>
                  </a:extLst>
                </a:gridCol>
              </a:tblGrid>
              <a:tr h="2805324">
                <a:tc>
                  <a:txBody>
                    <a:bodyPr/>
                    <a:lstStyle/>
                    <a:p>
                      <a:pPr marL="0" algn="ctr" defTabSz="914400" rtl="0" eaLnBrk="1" fontAlgn="ctr" latinLnBrk="0" hangingPunct="1"/>
                      <a:r>
                        <a:rPr lang="en-US" sz="2200" b="1" u="none" strike="noStrike" kern="1200" dirty="0">
                          <a:solidFill>
                            <a:schemeClr val="dk1"/>
                          </a:solidFill>
                          <a:effectLst/>
                          <a:latin typeface="Arial" panose="020B0604020202020204" pitchFamily="34" charset="0"/>
                          <a:ea typeface="+mn-ea"/>
                          <a:cs typeface="Arial" panose="020B0604020202020204" pitchFamily="34" charset="0"/>
                        </a:rPr>
                        <a:t>Capital &amp; Drawings </a:t>
                      </a:r>
                      <a:br>
                        <a:rPr lang="en-US" sz="2200" b="1" u="none" strike="noStrike" kern="1200" dirty="0">
                          <a:solidFill>
                            <a:schemeClr val="dk1"/>
                          </a:solidFill>
                          <a:effectLst/>
                          <a:latin typeface="Arial" panose="020B0604020202020204" pitchFamily="34" charset="0"/>
                          <a:ea typeface="+mn-ea"/>
                          <a:cs typeface="Arial" panose="020B0604020202020204" pitchFamily="34" charset="0"/>
                        </a:rPr>
                      </a:br>
                      <a:r>
                        <a:rPr lang="en-US" sz="2200" b="1" u="none" strike="noStrike" kern="1200" dirty="0">
                          <a:solidFill>
                            <a:schemeClr val="dk1"/>
                          </a:solidFill>
                          <a:effectLst/>
                          <a:latin typeface="Arial" panose="020B0604020202020204" pitchFamily="34" charset="0"/>
                          <a:ea typeface="+mn-ea"/>
                          <a:cs typeface="Arial" panose="020B0604020202020204" pitchFamily="34" charset="0"/>
                        </a:rPr>
                        <a:t>Transactions</a:t>
                      </a:r>
                      <a:br>
                        <a:rPr lang="en-US" sz="2200" b="1" u="none" strike="noStrike" kern="1200" dirty="0">
                          <a:solidFill>
                            <a:schemeClr val="dk1"/>
                          </a:solidFill>
                          <a:effectLst/>
                          <a:latin typeface="Arial" panose="020B0604020202020204" pitchFamily="34" charset="0"/>
                          <a:ea typeface="+mn-ea"/>
                          <a:cs typeface="Arial" panose="020B0604020202020204" pitchFamily="34" charset="0"/>
                        </a:rPr>
                      </a:br>
                      <a:r>
                        <a:rPr lang="en-US" sz="2200" b="1" u="none" strike="noStrike" kern="1200" dirty="0">
                          <a:solidFill>
                            <a:schemeClr val="dk1"/>
                          </a:solidFill>
                          <a:effectLst/>
                          <a:latin typeface="Arial" panose="020B0604020202020204" pitchFamily="34" charset="0"/>
                          <a:ea typeface="+mn-ea"/>
                          <a:cs typeface="Arial" panose="020B0604020202020204" pitchFamily="34" charset="0"/>
                        </a:rPr>
                        <a:t>1 Jan to 31 Dec</a:t>
                      </a:r>
                      <a:br>
                        <a:rPr lang="en-US" sz="2200" u="none" strike="noStrike" kern="1200" dirty="0">
                          <a:solidFill>
                            <a:schemeClr val="dk1"/>
                          </a:solidFill>
                          <a:effectLst/>
                          <a:latin typeface="Arial" panose="020B0604020202020204" pitchFamily="34" charset="0"/>
                          <a:ea typeface="+mn-ea"/>
                          <a:cs typeface="Arial" panose="020B0604020202020204" pitchFamily="34" charset="0"/>
                        </a:rPr>
                      </a:br>
                      <a:br>
                        <a:rPr lang="en-US" sz="2200" u="none" strike="noStrike" kern="1200" dirty="0">
                          <a:solidFill>
                            <a:schemeClr val="dk1"/>
                          </a:solidFill>
                          <a:effectLst/>
                          <a:latin typeface="Arial" panose="020B0604020202020204" pitchFamily="34" charset="0"/>
                          <a:ea typeface="+mn-ea"/>
                          <a:cs typeface="Arial" panose="020B0604020202020204" pitchFamily="34" charset="0"/>
                        </a:rPr>
                      </a:br>
                      <a:r>
                        <a:rPr lang="en-US" sz="2200" u="none" strike="noStrike" kern="1200" dirty="0">
                          <a:solidFill>
                            <a:schemeClr val="dk1"/>
                          </a:solidFill>
                          <a:effectLst/>
                          <a:latin typeface="Arial" panose="020B0604020202020204" pitchFamily="34" charset="0"/>
                          <a:ea typeface="+mn-ea"/>
                          <a:cs typeface="Arial" panose="020B0604020202020204" pitchFamily="34" charset="0"/>
                        </a:rPr>
                        <a:t>Capital Addition +£35,000 </a:t>
                      </a:r>
                      <a:br>
                        <a:rPr lang="en-US" sz="2200" u="none" strike="noStrike" kern="1200" dirty="0">
                          <a:solidFill>
                            <a:schemeClr val="dk1"/>
                          </a:solidFill>
                          <a:effectLst/>
                          <a:latin typeface="Arial" panose="020B0604020202020204" pitchFamily="34" charset="0"/>
                          <a:ea typeface="+mn-ea"/>
                          <a:cs typeface="Arial" panose="020B0604020202020204" pitchFamily="34" charset="0"/>
                        </a:rPr>
                      </a:br>
                      <a:r>
                        <a:rPr lang="en-US" sz="2200" u="none" strike="noStrike" kern="1200" dirty="0">
                          <a:solidFill>
                            <a:schemeClr val="dk1"/>
                          </a:solidFill>
                          <a:effectLst/>
                          <a:latin typeface="Arial" panose="020B0604020202020204" pitchFamily="34" charset="0"/>
                          <a:ea typeface="+mn-ea"/>
                          <a:cs typeface="Arial" panose="020B0604020202020204" pitchFamily="34" charset="0"/>
                        </a:rPr>
                        <a:t>Drawings   -£10,000 </a:t>
                      </a:r>
                      <a:br>
                        <a:rPr lang="en-US" sz="2200" u="none" strike="noStrike" kern="1200" dirty="0">
                          <a:solidFill>
                            <a:schemeClr val="dk1"/>
                          </a:solidFill>
                          <a:effectLst/>
                          <a:latin typeface="Arial" panose="020B0604020202020204" pitchFamily="34" charset="0"/>
                          <a:ea typeface="+mn-ea"/>
                          <a:cs typeface="Arial" panose="020B0604020202020204" pitchFamily="34" charset="0"/>
                        </a:rPr>
                      </a:br>
                      <a:endParaRPr lang="en-US" sz="2200" u="none" strike="noStrike" kern="1200" dirty="0">
                        <a:solidFill>
                          <a:schemeClr val="dk1"/>
                        </a:solidFill>
                        <a:effectLst/>
                        <a:latin typeface="Arial" panose="020B0604020202020204" pitchFamily="34" charset="0"/>
                        <a:ea typeface="+mn-ea"/>
                        <a:cs typeface="Arial" panose="020B0604020202020204" pitchFamily="34" charset="0"/>
                      </a:endParaRPr>
                    </a:p>
                    <a:p>
                      <a:pPr marL="0" algn="ctr" defTabSz="914400" rtl="0" eaLnBrk="1" fontAlgn="ctr" latinLnBrk="0" hangingPunct="1"/>
                      <a:r>
                        <a:rPr lang="en-US" sz="2200" b="1" i="1" u="none" strike="noStrike" kern="1200" dirty="0">
                          <a:solidFill>
                            <a:schemeClr val="dk1"/>
                          </a:solidFill>
                          <a:effectLst/>
                          <a:latin typeface="Arial" panose="020B0604020202020204" pitchFamily="34" charset="0"/>
                          <a:ea typeface="+mn-ea"/>
                          <a:cs typeface="Arial" panose="020B0604020202020204" pitchFamily="34" charset="0"/>
                        </a:rPr>
                        <a:t>Net Position +£25,000</a:t>
                      </a:r>
                    </a:p>
                  </a:txBody>
                  <a:tcPr marL="7620" marR="7620" marT="7620" marB="0" anchor="b"/>
                </a:tc>
                <a:extLst>
                  <a:ext uri="{0D108BD9-81ED-4DB2-BD59-A6C34878D82A}">
                    <a16:rowId xmlns:a16="http://schemas.microsoft.com/office/drawing/2014/main" val="1843067494"/>
                  </a:ext>
                </a:extLst>
              </a:tr>
              <a:tr h="357041">
                <a:tc>
                  <a:txBody>
                    <a:bodyPr/>
                    <a:lstStyle/>
                    <a:p>
                      <a:pPr marL="0" algn="l" defTabSz="914400" rtl="0" eaLnBrk="1" fontAlgn="ctr" latinLnBrk="0" hangingPunct="1"/>
                      <a:r>
                        <a:rPr lang="en-GB" sz="2200" u="none" strike="noStrike" kern="1200" dirty="0">
                          <a:solidFill>
                            <a:schemeClr val="dk1"/>
                          </a:solidFill>
                          <a:effectLst/>
                          <a:latin typeface="Arial" panose="020B0604020202020204" pitchFamily="34" charset="0"/>
                          <a:ea typeface="+mn-ea"/>
                          <a:cs typeface="Arial" panose="020B0604020202020204" pitchFamily="34" charset="0"/>
                        </a:rPr>
                        <a:t> </a:t>
                      </a:r>
                    </a:p>
                  </a:txBody>
                  <a:tcPr marL="7620" marR="7620" marT="7620" marB="0" anchor="b"/>
                </a:tc>
                <a:extLst>
                  <a:ext uri="{0D108BD9-81ED-4DB2-BD59-A6C34878D82A}">
                    <a16:rowId xmlns:a16="http://schemas.microsoft.com/office/drawing/2014/main" val="2313599048"/>
                  </a:ext>
                </a:extLst>
              </a:tr>
              <a:tr h="1717567">
                <a:tc>
                  <a:txBody>
                    <a:bodyPr/>
                    <a:lstStyle/>
                    <a:p>
                      <a:pPr marL="0" algn="ctr" defTabSz="914400" rtl="0" eaLnBrk="1" fontAlgn="ctr" latinLnBrk="0" hangingPunct="1"/>
                      <a:r>
                        <a:rPr lang="en-GB" sz="2200" b="1" u="none" strike="noStrike" kern="1200" dirty="0">
                          <a:solidFill>
                            <a:schemeClr val="dk1"/>
                          </a:solidFill>
                          <a:effectLst/>
                          <a:latin typeface="Arial" panose="020B0604020202020204" pitchFamily="34" charset="0"/>
                          <a:ea typeface="+mn-ea"/>
                          <a:cs typeface="Arial" panose="020B0604020202020204" pitchFamily="34" charset="0"/>
                        </a:rPr>
                        <a:t>Profit/(Loss)</a:t>
                      </a:r>
                      <a:br>
                        <a:rPr lang="en-GB" sz="2400" b="1" u="none" strike="noStrike" kern="1200" dirty="0">
                          <a:solidFill>
                            <a:schemeClr val="dk1"/>
                          </a:solidFill>
                          <a:effectLst/>
                          <a:latin typeface="Arial" panose="020B0604020202020204" pitchFamily="34" charset="0"/>
                          <a:ea typeface="+mn-ea"/>
                          <a:cs typeface="Arial" panose="020B0604020202020204" pitchFamily="34" charset="0"/>
                        </a:rPr>
                      </a:br>
                      <a:r>
                        <a:rPr lang="en-GB" sz="1800" b="1" i="1" u="none" strike="noStrike" kern="1200" dirty="0">
                          <a:solidFill>
                            <a:schemeClr val="dk1"/>
                          </a:solidFill>
                          <a:effectLst/>
                          <a:highlight>
                            <a:srgbClr val="FFFF00"/>
                          </a:highlight>
                          <a:latin typeface="Arial" panose="020B0604020202020204" pitchFamily="34" charset="0"/>
                          <a:ea typeface="+mn-ea"/>
                          <a:cs typeface="Arial" panose="020B0604020202020204" pitchFamily="34" charset="0"/>
                        </a:rPr>
                        <a:t>Difference</a:t>
                      </a:r>
                      <a:br>
                        <a:rPr lang="en-GB" sz="2400" u="none" strike="noStrike" kern="1200" dirty="0">
                          <a:solidFill>
                            <a:schemeClr val="dk1"/>
                          </a:solidFill>
                          <a:effectLst/>
                          <a:latin typeface="Arial" panose="020B0604020202020204" pitchFamily="34" charset="0"/>
                          <a:ea typeface="+mn-ea"/>
                          <a:cs typeface="Arial" panose="020B0604020202020204" pitchFamily="34" charset="0"/>
                        </a:rPr>
                      </a:br>
                      <a:br>
                        <a:rPr lang="en-GB" sz="2400" u="none" strike="noStrike" kern="1200" dirty="0">
                          <a:solidFill>
                            <a:schemeClr val="dk1"/>
                          </a:solidFill>
                          <a:effectLst/>
                          <a:latin typeface="Arial" panose="020B0604020202020204" pitchFamily="34" charset="0"/>
                          <a:ea typeface="+mn-ea"/>
                          <a:cs typeface="Arial" panose="020B0604020202020204" pitchFamily="34" charset="0"/>
                        </a:rPr>
                      </a:br>
                      <a:r>
                        <a:rPr lang="en-GB" sz="3200" b="1" u="none" strike="noStrike" kern="1200" dirty="0">
                          <a:solidFill>
                            <a:srgbClr val="C00000"/>
                          </a:solidFill>
                          <a:effectLst/>
                          <a:highlight>
                            <a:srgbClr val="FFFF00"/>
                          </a:highlight>
                          <a:latin typeface="Arial" panose="020B0604020202020204" pitchFamily="34" charset="0"/>
                          <a:ea typeface="+mn-ea"/>
                          <a:cs typeface="Arial" panose="020B0604020202020204" pitchFamily="34" charset="0"/>
                        </a:rPr>
                        <a:t>+£38,900</a:t>
                      </a:r>
                      <a:br>
                        <a:rPr lang="en-GB" sz="2400" u="none" strike="noStrike" kern="1200" dirty="0">
                          <a:solidFill>
                            <a:schemeClr val="dk1"/>
                          </a:solidFill>
                          <a:effectLst/>
                          <a:latin typeface="Arial" panose="020B0604020202020204" pitchFamily="34" charset="0"/>
                          <a:ea typeface="+mn-ea"/>
                          <a:cs typeface="Arial" panose="020B0604020202020204" pitchFamily="34" charset="0"/>
                        </a:rPr>
                      </a:br>
                      <a:endParaRPr lang="en-GB" sz="2400" u="none" strike="noStrike" kern="1200" dirty="0">
                        <a:solidFill>
                          <a:schemeClr val="dk1"/>
                        </a:solidFill>
                        <a:effectLst/>
                        <a:latin typeface="Arial" panose="020B0604020202020204" pitchFamily="34" charset="0"/>
                        <a:ea typeface="+mn-ea"/>
                        <a:cs typeface="Arial" panose="020B0604020202020204" pitchFamily="34" charset="0"/>
                      </a:endParaRPr>
                    </a:p>
                  </a:txBody>
                  <a:tcPr marL="7620" marR="7620" marT="7620" marB="0" anchor="b"/>
                </a:tc>
                <a:extLst>
                  <a:ext uri="{0D108BD9-81ED-4DB2-BD59-A6C34878D82A}">
                    <a16:rowId xmlns:a16="http://schemas.microsoft.com/office/drawing/2014/main" val="540703343"/>
                  </a:ext>
                </a:extLst>
              </a:tr>
            </a:tbl>
          </a:graphicData>
        </a:graphic>
      </p:graphicFrame>
      <p:sp>
        <p:nvSpPr>
          <p:cNvPr id="9" name="Equals 8">
            <a:extLst>
              <a:ext uri="{FF2B5EF4-FFF2-40B4-BE49-F238E27FC236}">
                <a16:creationId xmlns:a16="http://schemas.microsoft.com/office/drawing/2014/main" id="{E1A762DE-9A3C-B189-E364-FB0C262BC6AD}"/>
              </a:ext>
            </a:extLst>
          </p:cNvPr>
          <p:cNvSpPr/>
          <p:nvPr/>
        </p:nvSpPr>
        <p:spPr>
          <a:xfrm>
            <a:off x="7928048" y="2348062"/>
            <a:ext cx="914400" cy="914400"/>
          </a:xfrm>
          <a:prstGeom prst="mathEqua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aphicFrame>
        <p:nvGraphicFramePr>
          <p:cNvPr id="10" name="Table 9">
            <a:extLst>
              <a:ext uri="{FF2B5EF4-FFF2-40B4-BE49-F238E27FC236}">
                <a16:creationId xmlns:a16="http://schemas.microsoft.com/office/drawing/2014/main" id="{7E349B3C-F923-0E84-C614-6C1F3A6555CC}"/>
              </a:ext>
            </a:extLst>
          </p:cNvPr>
          <p:cNvGraphicFramePr>
            <a:graphicFrameLocks noGrp="1"/>
          </p:cNvGraphicFramePr>
          <p:nvPr>
            <p:extLst>
              <p:ext uri="{D42A27DB-BD31-4B8C-83A1-F6EECF244321}">
                <p14:modId xmlns:p14="http://schemas.microsoft.com/office/powerpoint/2010/main" val="393909489"/>
              </p:ext>
            </p:extLst>
          </p:nvPr>
        </p:nvGraphicFramePr>
        <p:xfrm>
          <a:off x="8842447" y="919479"/>
          <a:ext cx="3066017" cy="4970958"/>
        </p:xfrm>
        <a:graphic>
          <a:graphicData uri="http://schemas.openxmlformats.org/drawingml/2006/table">
            <a:tbl>
              <a:tblPr>
                <a:tableStyleId>{5C22544A-7EE6-4342-B048-85BDC9FD1C3A}</a:tableStyleId>
              </a:tblPr>
              <a:tblGrid>
                <a:gridCol w="3066017">
                  <a:extLst>
                    <a:ext uri="{9D8B030D-6E8A-4147-A177-3AD203B41FA5}">
                      <a16:colId xmlns:a16="http://schemas.microsoft.com/office/drawing/2014/main" val="809660970"/>
                    </a:ext>
                  </a:extLst>
                </a:gridCol>
              </a:tblGrid>
              <a:tr h="4970958">
                <a:tc>
                  <a:txBody>
                    <a:bodyPr/>
                    <a:lstStyle/>
                    <a:p>
                      <a:pPr algn="ctr" fontAlgn="ctr"/>
                      <a:r>
                        <a:rPr lang="en-US" sz="2200" b="1" u="none" strike="noStrike" dirty="0">
                          <a:effectLst/>
                          <a:latin typeface="Arial" panose="020B0604020202020204" pitchFamily="34" charset="0"/>
                          <a:cs typeface="Arial" panose="020B0604020202020204" pitchFamily="34" charset="0"/>
                        </a:rPr>
                        <a:t>Closing</a:t>
                      </a:r>
                      <a:br>
                        <a:rPr lang="en-US" sz="2200" b="1" u="none" strike="noStrike" dirty="0">
                          <a:effectLst/>
                          <a:latin typeface="Arial" panose="020B0604020202020204" pitchFamily="34" charset="0"/>
                          <a:cs typeface="Arial" panose="020B0604020202020204" pitchFamily="34" charset="0"/>
                        </a:rPr>
                      </a:br>
                      <a:r>
                        <a:rPr lang="en-US" sz="2200" b="1" u="none" strike="noStrike" dirty="0">
                          <a:effectLst/>
                          <a:latin typeface="Arial" panose="020B0604020202020204" pitchFamily="34" charset="0"/>
                          <a:cs typeface="Arial" panose="020B0604020202020204" pitchFamily="34" charset="0"/>
                        </a:rPr>
                        <a:t>Balance</a:t>
                      </a:r>
                    </a:p>
                    <a:p>
                      <a:pPr algn="ctr" fontAlgn="ctr"/>
                      <a:r>
                        <a:rPr lang="en-US" sz="2200" b="1" u="none" strike="noStrike" dirty="0">
                          <a:effectLst/>
                          <a:latin typeface="Arial" panose="020B0604020202020204" pitchFamily="34" charset="0"/>
                          <a:cs typeface="Arial" panose="020B0604020202020204" pitchFamily="34" charset="0"/>
                        </a:rPr>
                        <a:t>31 Dec 2018</a:t>
                      </a:r>
                      <a:br>
                        <a:rPr lang="en-US" sz="2200" u="none" strike="noStrike" dirty="0">
                          <a:effectLst/>
                          <a:latin typeface="Arial" panose="020B0604020202020204" pitchFamily="34" charset="0"/>
                          <a:cs typeface="Arial" panose="020B0604020202020204" pitchFamily="34" charset="0"/>
                        </a:rPr>
                      </a:br>
                      <a:br>
                        <a:rPr lang="en-US" sz="2200" u="none" strike="noStrike" dirty="0">
                          <a:effectLst/>
                          <a:latin typeface="Arial" panose="020B0604020202020204" pitchFamily="34" charset="0"/>
                          <a:cs typeface="Arial" panose="020B0604020202020204" pitchFamily="34" charset="0"/>
                        </a:rPr>
                      </a:br>
                      <a:r>
                        <a:rPr lang="en-US" sz="2200" u="none" strike="noStrike" dirty="0">
                          <a:effectLst/>
                          <a:latin typeface="Arial" panose="020B0604020202020204" pitchFamily="34" charset="0"/>
                          <a:cs typeface="Arial" panose="020B0604020202020204" pitchFamily="34" charset="0"/>
                        </a:rPr>
                        <a:t>Asset</a:t>
                      </a:r>
                      <a:r>
                        <a:rPr lang="en-US" sz="2200" u="none" strike="noStrike" kern="1200" dirty="0">
                          <a:solidFill>
                            <a:schemeClr val="dk1"/>
                          </a:solidFill>
                          <a:effectLst/>
                          <a:latin typeface="Arial" panose="020B0604020202020204" pitchFamily="34" charset="0"/>
                          <a:ea typeface="+mn-ea"/>
                          <a:cs typeface="Arial" panose="020B0604020202020204" pitchFamily="34" charset="0"/>
                        </a:rPr>
                        <a:t> </a:t>
                      </a:r>
                      <a:r>
                        <a:rPr lang="en-US" sz="2200" u="none" strike="noStrike" dirty="0">
                          <a:effectLst/>
                          <a:latin typeface="Arial" panose="020B0604020202020204" pitchFamily="34" charset="0"/>
                          <a:cs typeface="Arial" panose="020B0604020202020204" pitchFamily="34" charset="0"/>
                        </a:rPr>
                        <a:t>+£302,300 </a:t>
                      </a:r>
                      <a:br>
                        <a:rPr lang="en-US" sz="2200" u="none" strike="noStrike" dirty="0">
                          <a:effectLst/>
                          <a:latin typeface="Arial" panose="020B0604020202020204" pitchFamily="34" charset="0"/>
                          <a:cs typeface="Arial" panose="020B0604020202020204" pitchFamily="34" charset="0"/>
                        </a:rPr>
                      </a:br>
                      <a:r>
                        <a:rPr lang="en-US" sz="2200" u="none" strike="noStrike" dirty="0">
                          <a:effectLst/>
                          <a:latin typeface="Arial" panose="020B0604020202020204" pitchFamily="34" charset="0"/>
                          <a:cs typeface="Arial" panose="020B0604020202020204" pitchFamily="34" charset="0"/>
                        </a:rPr>
                        <a:t>Liability -£102,700</a:t>
                      </a:r>
                      <a:br>
                        <a:rPr lang="en-US" sz="2200" u="none" strike="noStrike" dirty="0">
                          <a:effectLst/>
                          <a:latin typeface="Arial" panose="020B0604020202020204" pitchFamily="34" charset="0"/>
                          <a:cs typeface="Arial" panose="020B0604020202020204" pitchFamily="34" charset="0"/>
                        </a:rPr>
                      </a:br>
                      <a:endParaRPr lang="en-US" sz="2200" u="none" strike="noStrike" dirty="0">
                        <a:effectLst/>
                        <a:latin typeface="Arial" panose="020B0604020202020204" pitchFamily="34" charset="0"/>
                        <a:cs typeface="Arial" panose="020B0604020202020204" pitchFamily="34" charset="0"/>
                      </a:endParaRPr>
                    </a:p>
                    <a:p>
                      <a:pPr algn="ctr" fontAlgn="ctr"/>
                      <a:r>
                        <a:rPr lang="en-US" sz="2200" b="1" i="1" u="none" strike="noStrike" dirty="0">
                          <a:effectLst/>
                          <a:latin typeface="Arial" panose="020B0604020202020204" pitchFamily="34" charset="0"/>
                          <a:cs typeface="Arial" panose="020B0604020202020204" pitchFamily="34" charset="0"/>
                        </a:rPr>
                        <a:t>Net Position +£199,600</a:t>
                      </a:r>
                      <a:br>
                        <a:rPr lang="en-US" sz="2400" u="none" strike="noStrike" dirty="0">
                          <a:effectLst/>
                        </a:rPr>
                      </a:br>
                      <a:endParaRPr lang="en-US" sz="2400" b="0" i="0" u="none" strike="noStrike" dirty="0">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3816006266"/>
                  </a:ext>
                </a:extLst>
              </a:tr>
            </a:tbl>
          </a:graphicData>
        </a:graphic>
      </p:graphicFrame>
    </p:spTree>
    <p:extLst>
      <p:ext uri="{BB962C8B-B14F-4D97-AF65-F5344CB8AC3E}">
        <p14:creationId xmlns:p14="http://schemas.microsoft.com/office/powerpoint/2010/main" val="469145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6058069"/>
          </a:xfrm>
          <a:prstGeom prst="rect">
            <a:avLst/>
          </a:prstGeom>
          <a:noFill/>
        </p:spPr>
        <p:txBody>
          <a:bodyPr wrap="square" rtlCol="0">
            <a:spAutoFit/>
          </a:bodyPr>
          <a:lstStyle/>
          <a:p>
            <a:pPr marL="342900" lvl="0" indent="-342900">
              <a:lnSpc>
                <a:spcPct val="150000"/>
              </a:lnSpc>
              <a:buFont typeface="+mj-lt"/>
              <a:buAutoNum type="arabicPeriod" startAt="5"/>
            </a:pPr>
            <a:r>
              <a:rPr lang="en-GB" dirty="0">
                <a:effectLst/>
                <a:latin typeface="Arial" panose="020B0604020202020204" pitchFamily="34" charset="0"/>
                <a:ea typeface="Calibri" panose="020F0502020204030204" pitchFamily="34" charset="0"/>
                <a:cs typeface="Arial" panose="020B0604020202020204" pitchFamily="34" charset="0"/>
              </a:rPr>
              <a:t>A company receives rent from a large number of properties. The total received in the year ended 31 March 2021 was £240,100. The following were the amounts of rent in advance and in arrears at 31 March 2020 and 2021: </a:t>
            </a:r>
          </a:p>
          <a:p>
            <a:pPr marL="2286000">
              <a:lnSpc>
                <a:spcPct val="150000"/>
              </a:lnSpc>
            </a:pPr>
            <a:r>
              <a:rPr lang="en-GB" dirty="0">
                <a:effectLst/>
                <a:latin typeface="Arial" panose="020B0604020202020204" pitchFamily="34" charset="0"/>
                <a:ea typeface="Calibri" panose="020F0502020204030204" pitchFamily="34" charset="0"/>
                <a:cs typeface="Arial" panose="020B0604020202020204" pitchFamily="34" charset="0"/>
              </a:rPr>
              <a:t>			31 March 2020		31 March 2021</a:t>
            </a:r>
          </a:p>
          <a:p>
            <a:pPr marL="457200">
              <a:lnSpc>
                <a:spcPct val="150000"/>
              </a:lnSpc>
            </a:pPr>
            <a:r>
              <a:rPr lang="en-GB" dirty="0">
                <a:effectLst/>
                <a:latin typeface="Arial" panose="020B0604020202020204" pitchFamily="34" charset="0"/>
                <a:ea typeface="Calibri" panose="020F0502020204030204" pitchFamily="34" charset="0"/>
                <a:cs typeface="Arial" panose="020B0604020202020204" pitchFamily="34" charset="0"/>
              </a:rPr>
              <a:t>Rent received in advance		    14,700		    15,200</a:t>
            </a:r>
          </a:p>
          <a:p>
            <a:pPr marL="457200">
              <a:lnSpc>
                <a:spcPct val="150000"/>
              </a:lnSpc>
            </a:pPr>
            <a:r>
              <a:rPr lang="en-GB" dirty="0">
                <a:effectLst/>
                <a:latin typeface="Arial" panose="020B0604020202020204" pitchFamily="34" charset="0"/>
                <a:ea typeface="Calibri" panose="020F0502020204030204" pitchFamily="34" charset="0"/>
                <a:cs typeface="Arial" panose="020B0604020202020204" pitchFamily="34" charset="0"/>
              </a:rPr>
              <a:t>Rent in arrears (all received later)	    10,100		      9,700</a:t>
            </a:r>
          </a:p>
          <a:p>
            <a:pPr marL="457200">
              <a:lnSpc>
                <a:spcPct val="150000"/>
              </a:lnSpc>
            </a:pPr>
            <a:r>
              <a:rPr lang="en-GB" dirty="0">
                <a:effectLst/>
                <a:latin typeface="Arial" panose="020B0604020202020204" pitchFamily="34" charset="0"/>
                <a:ea typeface="Calibri" panose="020F0502020204030204" pitchFamily="34" charset="0"/>
                <a:cs typeface="Arial" panose="020B0604020202020204" pitchFamily="34" charset="0"/>
              </a:rPr>
              <a:t>What amount of rental income should appear in the company’s statement of profit or loss for the year ended 31 March 2021?</a:t>
            </a:r>
          </a:p>
          <a:p>
            <a:pPr marL="457200">
              <a:lnSpc>
                <a:spcPct val="150000"/>
              </a:lnSpc>
            </a:pPr>
            <a:r>
              <a:rPr lang="en-GB" dirty="0">
                <a:effectLst/>
                <a:latin typeface="Arial" panose="020B0604020202020204" pitchFamily="34" charset="0"/>
                <a:ea typeface="Calibri" panose="020F0502020204030204" pitchFamily="34" charset="0"/>
                <a:cs typeface="Arial" panose="020B0604020202020204" pitchFamily="34" charset="0"/>
              </a:rPr>
              <a:t> </a:t>
            </a:r>
          </a:p>
          <a:p>
            <a:pPr marL="742950" lvl="1" indent="-285750">
              <a:lnSpc>
                <a:spcPct val="150000"/>
              </a:lnSpc>
              <a:buFont typeface="+mj-lt"/>
              <a:buAutoNum type="alphaUcParenR"/>
            </a:pPr>
            <a:r>
              <a:rPr lang="en-GB" dirty="0">
                <a:effectLst/>
                <a:latin typeface="Arial" panose="020B0604020202020204" pitchFamily="34" charset="0"/>
                <a:ea typeface="Calibri" panose="020F0502020204030204" pitchFamily="34" charset="0"/>
                <a:cs typeface="Arial" panose="020B0604020202020204" pitchFamily="34" charset="0"/>
              </a:rPr>
              <a:t>£239,200</a:t>
            </a:r>
          </a:p>
          <a:p>
            <a:pPr marL="742950" lvl="1" indent="-285750">
              <a:lnSpc>
                <a:spcPct val="150000"/>
              </a:lnSpc>
              <a:buFont typeface="+mj-lt"/>
              <a:buAutoNum type="alphaUcParenR"/>
            </a:pPr>
            <a:r>
              <a:rPr lang="en-GB" dirty="0">
                <a:effectLst/>
                <a:latin typeface="Arial" panose="020B0604020202020204" pitchFamily="34" charset="0"/>
                <a:ea typeface="Calibri" panose="020F0502020204030204" pitchFamily="34" charset="0"/>
                <a:cs typeface="Arial" panose="020B0604020202020204" pitchFamily="34" charset="0"/>
              </a:rPr>
              <a:t>£240,000</a:t>
            </a:r>
          </a:p>
          <a:p>
            <a:pPr marL="742950" lvl="1" indent="-285750">
              <a:lnSpc>
                <a:spcPct val="150000"/>
              </a:lnSpc>
              <a:buFont typeface="+mj-lt"/>
              <a:buAutoNum type="alphaUcParenR"/>
            </a:pPr>
            <a:r>
              <a:rPr lang="en-GB" dirty="0">
                <a:effectLst/>
                <a:latin typeface="Arial" panose="020B0604020202020204" pitchFamily="34" charset="0"/>
                <a:ea typeface="Calibri" panose="020F0502020204030204" pitchFamily="34" charset="0"/>
                <a:cs typeface="Arial" panose="020B0604020202020204" pitchFamily="34" charset="0"/>
              </a:rPr>
              <a:t>£241,000</a:t>
            </a:r>
          </a:p>
          <a:p>
            <a:pPr marL="742950" lvl="1" indent="-285750">
              <a:lnSpc>
                <a:spcPct val="150000"/>
              </a:lnSpc>
              <a:spcAft>
                <a:spcPts val="800"/>
              </a:spcAft>
              <a:buFont typeface="+mj-lt"/>
              <a:buAutoNum type="alphaUcParenR"/>
            </a:pPr>
            <a:r>
              <a:rPr lang="en-GB" dirty="0">
                <a:effectLst/>
                <a:latin typeface="Arial" panose="020B0604020202020204" pitchFamily="34" charset="0"/>
                <a:ea typeface="Calibri" panose="020F0502020204030204" pitchFamily="34" charset="0"/>
                <a:cs typeface="Arial" panose="020B0604020202020204" pitchFamily="34" charset="0"/>
              </a:rPr>
              <a:t>£240,200</a:t>
            </a:r>
          </a:p>
          <a:p>
            <a:pPr marL="228600" indent="-228600">
              <a:buFont typeface="+mj-lt"/>
              <a:buAutoNum type="arabicPeriod" startAt="4"/>
            </a:pPr>
            <a:endParaRPr lang="en-US"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39656318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0781415" cy="1107996"/>
          </a:xfrm>
          <a:prstGeom prst="rect">
            <a:avLst/>
          </a:prstGeom>
          <a:noFill/>
        </p:spPr>
        <p:txBody>
          <a:bodyPr wrap="square" rtlCol="0">
            <a:spAutoFit/>
          </a:bodyPr>
          <a:lstStyle/>
          <a:p>
            <a:pPr marL="742950" lvl="1" indent="-285750">
              <a:lnSpc>
                <a:spcPct val="150000"/>
              </a:lnSpc>
              <a:buFont typeface="+mj-lt"/>
              <a:buAutoNum type="alphaUcParenR"/>
            </a:pPr>
            <a:r>
              <a:rPr lang="en-GB" sz="24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£239,200</a:t>
            </a:r>
          </a:p>
          <a:p>
            <a:pPr marL="228600" indent="-228600">
              <a:buFont typeface="+mj-lt"/>
              <a:buAutoNum type="arabicPeriod" startAt="4"/>
            </a:pPr>
            <a:endParaRPr lang="en-US"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graphicFrame>
        <p:nvGraphicFramePr>
          <p:cNvPr id="2" name="Table 1">
            <a:extLst>
              <a:ext uri="{FF2B5EF4-FFF2-40B4-BE49-F238E27FC236}">
                <a16:creationId xmlns:a16="http://schemas.microsoft.com/office/drawing/2014/main" id="{3CBCD97B-DCA1-CB01-3A74-C96345E24C5B}"/>
              </a:ext>
            </a:extLst>
          </p:cNvPr>
          <p:cNvGraphicFramePr>
            <a:graphicFrameLocks noGrp="1"/>
          </p:cNvGraphicFramePr>
          <p:nvPr>
            <p:extLst>
              <p:ext uri="{D42A27DB-BD31-4B8C-83A1-F6EECF244321}">
                <p14:modId xmlns:p14="http://schemas.microsoft.com/office/powerpoint/2010/main" val="3147699724"/>
              </p:ext>
            </p:extLst>
          </p:nvPr>
        </p:nvGraphicFramePr>
        <p:xfrm>
          <a:off x="116958" y="833432"/>
          <a:ext cx="11525694" cy="5003841"/>
        </p:xfrm>
        <a:graphic>
          <a:graphicData uri="http://schemas.openxmlformats.org/drawingml/2006/table">
            <a:tbl>
              <a:tblPr>
                <a:tableStyleId>{5C22544A-7EE6-4342-B048-85BDC9FD1C3A}</a:tableStyleId>
              </a:tblPr>
              <a:tblGrid>
                <a:gridCol w="3140472">
                  <a:extLst>
                    <a:ext uri="{9D8B030D-6E8A-4147-A177-3AD203B41FA5}">
                      <a16:colId xmlns:a16="http://schemas.microsoft.com/office/drawing/2014/main" val="1950201450"/>
                    </a:ext>
                  </a:extLst>
                </a:gridCol>
                <a:gridCol w="892724">
                  <a:extLst>
                    <a:ext uri="{9D8B030D-6E8A-4147-A177-3AD203B41FA5}">
                      <a16:colId xmlns:a16="http://schemas.microsoft.com/office/drawing/2014/main" val="1854059317"/>
                    </a:ext>
                  </a:extLst>
                </a:gridCol>
                <a:gridCol w="1099962">
                  <a:extLst>
                    <a:ext uri="{9D8B030D-6E8A-4147-A177-3AD203B41FA5}">
                      <a16:colId xmlns:a16="http://schemas.microsoft.com/office/drawing/2014/main" val="1619793718"/>
                    </a:ext>
                  </a:extLst>
                </a:gridCol>
                <a:gridCol w="6392536">
                  <a:extLst>
                    <a:ext uri="{9D8B030D-6E8A-4147-A177-3AD203B41FA5}">
                      <a16:colId xmlns:a16="http://schemas.microsoft.com/office/drawing/2014/main" val="1306134731"/>
                    </a:ext>
                  </a:extLst>
                </a:gridCol>
              </a:tblGrid>
              <a:tr h="712472">
                <a:tc>
                  <a:txBody>
                    <a:bodyPr/>
                    <a:lstStyle/>
                    <a:p>
                      <a:pPr algn="l" fontAlgn="b"/>
                      <a:endParaRPr lang="en-GB" sz="14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400" b="1" u="none" strike="noStrike">
                          <a:effectLst/>
                          <a:latin typeface="Arial" panose="020B0604020202020204" pitchFamily="34" charset="0"/>
                          <a:cs typeface="Arial" panose="020B0604020202020204" pitchFamily="34" charset="0"/>
                        </a:rPr>
                        <a:t>Action</a:t>
                      </a:r>
                      <a:endParaRPr lang="en-GB" sz="14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400" b="1" u="none" strike="noStrike" dirty="0">
                          <a:effectLst/>
                          <a:latin typeface="Arial" panose="020B0604020202020204" pitchFamily="34" charset="0"/>
                          <a:cs typeface="Arial" panose="020B0604020202020204" pitchFamily="34" charset="0"/>
                        </a:rPr>
                        <a:t> 2021 </a:t>
                      </a:r>
                      <a:br>
                        <a:rPr lang="en-GB" sz="1400" b="1" u="none" strike="noStrike" dirty="0">
                          <a:effectLst/>
                          <a:latin typeface="Arial" panose="020B0604020202020204" pitchFamily="34" charset="0"/>
                          <a:cs typeface="Arial" panose="020B0604020202020204" pitchFamily="34" charset="0"/>
                        </a:rPr>
                      </a:br>
                      <a:r>
                        <a:rPr lang="en-GB" sz="1400" b="1" u="none" strike="noStrike" dirty="0">
                          <a:effectLst/>
                          <a:latin typeface="Arial" panose="020B0604020202020204" pitchFamily="34" charset="0"/>
                          <a:cs typeface="Arial" panose="020B0604020202020204" pitchFamily="34" charset="0"/>
                        </a:rPr>
                        <a:t>P&amp;L</a:t>
                      </a:r>
                      <a:br>
                        <a:rPr lang="en-GB" sz="1400" b="1" u="none" strike="noStrike" dirty="0">
                          <a:effectLst/>
                          <a:latin typeface="Arial" panose="020B0604020202020204" pitchFamily="34" charset="0"/>
                          <a:cs typeface="Arial" panose="020B0604020202020204" pitchFamily="34" charset="0"/>
                        </a:rPr>
                      </a:br>
                      <a:r>
                        <a:rPr lang="en-GB" sz="1400" b="1" u="none" strike="noStrike" dirty="0">
                          <a:effectLst/>
                          <a:latin typeface="Arial" panose="020B0604020202020204" pitchFamily="34" charset="0"/>
                          <a:cs typeface="Arial" panose="020B0604020202020204" pitchFamily="34" charset="0"/>
                        </a:rPr>
                        <a:t>£ </a:t>
                      </a:r>
                      <a:endParaRPr lang="en-GB" sz="1400" b="1"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GB" sz="1400" b="1" u="none" strike="noStrike" dirty="0">
                          <a:effectLst/>
                          <a:latin typeface="Arial" panose="020B0604020202020204" pitchFamily="34" charset="0"/>
                          <a:cs typeface="Arial" panose="020B0604020202020204" pitchFamily="34" charset="0"/>
                        </a:rPr>
                        <a:t> Remarks </a:t>
                      </a:r>
                      <a:endParaRPr lang="en-GB" sz="1400" b="1"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507124564"/>
                  </a:ext>
                </a:extLst>
              </a:tr>
              <a:tr h="613857">
                <a:tc>
                  <a:txBody>
                    <a:bodyPr/>
                    <a:lstStyle/>
                    <a:p>
                      <a:pPr algn="l" fontAlgn="b"/>
                      <a:r>
                        <a:rPr lang="en-GB" sz="1400" b="1" u="none" strike="noStrike">
                          <a:effectLst/>
                          <a:latin typeface="Arial" panose="020B0604020202020204" pitchFamily="34" charset="0"/>
                          <a:cs typeface="Arial" panose="020B0604020202020204" pitchFamily="34" charset="0"/>
                        </a:rPr>
                        <a:t>Rent receieved in 2021</a:t>
                      </a:r>
                      <a:endParaRPr lang="en-GB" sz="14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400" b="1" u="none" strike="noStrike">
                          <a:effectLst/>
                          <a:latin typeface="Arial" panose="020B0604020202020204" pitchFamily="34" charset="0"/>
                          <a:cs typeface="Arial" panose="020B0604020202020204" pitchFamily="34" charset="0"/>
                        </a:rPr>
                        <a:t> </a:t>
                      </a:r>
                      <a:endParaRPr lang="en-GB" sz="14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400" b="1" u="none" strike="noStrike" dirty="0">
                          <a:effectLst/>
                          <a:latin typeface="Arial" panose="020B0604020202020204" pitchFamily="34" charset="0"/>
                          <a:cs typeface="Arial" panose="020B0604020202020204" pitchFamily="34" charset="0"/>
                        </a:rPr>
                        <a:t>  240,100 </a:t>
                      </a:r>
                      <a:endParaRPr lang="en-GB" sz="1400" b="1"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400" b="1" u="none" strike="noStrike" dirty="0">
                          <a:effectLst/>
                          <a:latin typeface="Arial" panose="020B0604020202020204" pitchFamily="34" charset="0"/>
                          <a:cs typeface="Arial" panose="020B0604020202020204" pitchFamily="34" charset="0"/>
                        </a:rPr>
                        <a:t>The P&amp;L is prepared on an accrual basis, not a cash basis </a:t>
                      </a:r>
                      <a:endParaRPr lang="en-US" sz="1400" b="1"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4061143058"/>
                  </a:ext>
                </a:extLst>
              </a:tr>
              <a:tr h="613857">
                <a:tc>
                  <a:txBody>
                    <a:bodyPr/>
                    <a:lstStyle/>
                    <a:p>
                      <a:pPr algn="l" fontAlgn="b"/>
                      <a:r>
                        <a:rPr lang="en-US" sz="1400" u="none" strike="noStrike">
                          <a:effectLst/>
                          <a:latin typeface="Arial" panose="020B0604020202020204" pitchFamily="34" charset="0"/>
                          <a:cs typeface="Arial" panose="020B0604020202020204" pitchFamily="34" charset="0"/>
                        </a:rPr>
                        <a:t>Rent received in advance (2020)</a:t>
                      </a:r>
                      <a:endParaRPr lang="en-US" sz="14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300" u="none" strike="noStrike" dirty="0">
                          <a:effectLst/>
                          <a:latin typeface="Arial" panose="020B0604020202020204" pitchFamily="34" charset="0"/>
                          <a:cs typeface="Arial" panose="020B0604020202020204" pitchFamily="34" charset="0"/>
                        </a:rPr>
                        <a:t> Add (+) </a:t>
                      </a:r>
                      <a:endParaRPr lang="en-GB" sz="13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400" u="none" strike="noStrike" dirty="0">
                          <a:effectLst/>
                          <a:latin typeface="Arial" panose="020B0604020202020204" pitchFamily="34" charset="0"/>
                          <a:cs typeface="Arial" panose="020B0604020202020204" pitchFamily="34" charset="0"/>
                        </a:rPr>
                        <a:t>    14,700 </a:t>
                      </a:r>
                      <a:endParaRPr lang="en-GB" sz="14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400" u="none" strike="noStrike" dirty="0">
                          <a:effectLst/>
                          <a:latin typeface="Arial" panose="020B0604020202020204" pitchFamily="34" charset="0"/>
                          <a:cs typeface="Arial" panose="020B0604020202020204" pitchFamily="34" charset="0"/>
                        </a:rPr>
                        <a:t>Cash was received in 2020, but this rent is for 2021 so it will be recorded as revenue in 2021 P&amp;L</a:t>
                      </a:r>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874580399"/>
                  </a:ext>
                </a:extLst>
              </a:tr>
              <a:tr h="1019341">
                <a:tc>
                  <a:txBody>
                    <a:bodyPr/>
                    <a:lstStyle/>
                    <a:p>
                      <a:pPr algn="l" fontAlgn="b"/>
                      <a:r>
                        <a:rPr lang="en-US" sz="1400" u="none" strike="noStrike">
                          <a:effectLst/>
                          <a:latin typeface="Arial" panose="020B0604020202020204" pitchFamily="34" charset="0"/>
                          <a:cs typeface="Arial" panose="020B0604020202020204" pitchFamily="34" charset="0"/>
                        </a:rPr>
                        <a:t>Rent in arrears (2020) (received in 2021)</a:t>
                      </a:r>
                      <a:endParaRPr lang="en-US" sz="14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300" u="none" strike="noStrike" dirty="0">
                          <a:solidFill>
                            <a:srgbClr val="FF0000"/>
                          </a:solidFill>
                          <a:effectLst/>
                          <a:latin typeface="Arial" panose="020B0604020202020204" pitchFamily="34" charset="0"/>
                          <a:cs typeface="Arial" panose="020B0604020202020204" pitchFamily="34" charset="0"/>
                        </a:rPr>
                        <a:t>Subtract (-)</a:t>
                      </a:r>
                      <a:endParaRPr lang="en-GB" sz="1300" b="0" i="0" u="none" strike="noStrike" dirty="0">
                        <a:solidFill>
                          <a:srgbClr val="FF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400" u="none" strike="noStrike" dirty="0">
                          <a:solidFill>
                            <a:srgbClr val="FF0000"/>
                          </a:solidFill>
                          <a:effectLst/>
                          <a:latin typeface="Arial" panose="020B0604020202020204" pitchFamily="34" charset="0"/>
                          <a:cs typeface="Arial" panose="020B0604020202020204" pitchFamily="34" charset="0"/>
                        </a:rPr>
                        <a:t>-10,100</a:t>
                      </a:r>
                      <a:endParaRPr lang="en-GB" sz="1400" b="0" i="0" u="none" strike="noStrike" dirty="0">
                        <a:solidFill>
                          <a:srgbClr val="FF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400" u="none" strike="noStrike" dirty="0">
                          <a:effectLst/>
                          <a:latin typeface="Arial" panose="020B0604020202020204" pitchFamily="34" charset="0"/>
                          <a:cs typeface="Arial" panose="020B0604020202020204" pitchFamily="34" charset="0"/>
                        </a:rPr>
                        <a:t>Though cash was received </a:t>
                      </a:r>
                      <a:r>
                        <a:rPr lang="en-US" sz="1400" u="none" strike="noStrike" dirty="0" err="1">
                          <a:effectLst/>
                          <a:latin typeface="Arial" panose="020B0604020202020204" pitchFamily="34" charset="0"/>
                          <a:cs typeface="Arial" panose="020B0604020202020204" pitchFamily="34" charset="0"/>
                        </a:rPr>
                        <a:t>ij</a:t>
                      </a:r>
                      <a:r>
                        <a:rPr lang="en-US" sz="1400" u="none" strike="noStrike" dirty="0">
                          <a:effectLst/>
                          <a:latin typeface="Arial" panose="020B0604020202020204" pitchFamily="34" charset="0"/>
                          <a:cs typeface="Arial" panose="020B0604020202020204" pitchFamily="34" charset="0"/>
                        </a:rPr>
                        <a:t> the current year (2021), it is for a transaction that occurred in 2020, so it was already recorded in 2020 P&amp;L and cannot be recorded again in this year's (2021) P&amp;L </a:t>
                      </a:r>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805687806"/>
                  </a:ext>
                </a:extLst>
              </a:tr>
              <a:tr h="613857">
                <a:tc>
                  <a:txBody>
                    <a:bodyPr/>
                    <a:lstStyle/>
                    <a:p>
                      <a:pPr algn="l" fontAlgn="b"/>
                      <a:r>
                        <a:rPr lang="en-US" sz="1400" u="none" strike="noStrike">
                          <a:effectLst/>
                          <a:latin typeface="Arial" panose="020B0604020202020204" pitchFamily="34" charset="0"/>
                          <a:cs typeface="Arial" panose="020B0604020202020204" pitchFamily="34" charset="0"/>
                        </a:rPr>
                        <a:t>Rent received in advance (2021)</a:t>
                      </a:r>
                      <a:endParaRPr lang="en-US" sz="14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300" u="none" strike="noStrike" dirty="0">
                          <a:solidFill>
                            <a:srgbClr val="FF0000"/>
                          </a:solidFill>
                          <a:effectLst/>
                          <a:latin typeface="Arial" panose="020B0604020202020204" pitchFamily="34" charset="0"/>
                          <a:cs typeface="Arial" panose="020B0604020202020204" pitchFamily="34" charset="0"/>
                        </a:rPr>
                        <a:t>Subtract (-)</a:t>
                      </a:r>
                      <a:endParaRPr lang="en-GB" sz="1300" b="0" i="0" u="none" strike="noStrike" dirty="0">
                        <a:solidFill>
                          <a:srgbClr val="FF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400" u="none" strike="noStrike" dirty="0">
                          <a:solidFill>
                            <a:srgbClr val="FF0000"/>
                          </a:solidFill>
                          <a:effectLst/>
                          <a:latin typeface="Arial" panose="020B0604020202020204" pitchFamily="34" charset="0"/>
                          <a:cs typeface="Arial" panose="020B0604020202020204" pitchFamily="34" charset="0"/>
                        </a:rPr>
                        <a:t>-15,200</a:t>
                      </a:r>
                      <a:endParaRPr lang="en-GB" sz="1400" b="0" i="0" u="none" strike="noStrike" dirty="0">
                        <a:solidFill>
                          <a:srgbClr val="FF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400" u="none" strike="noStrike" dirty="0">
                          <a:effectLst/>
                          <a:latin typeface="Arial" panose="020B0604020202020204" pitchFamily="34" charset="0"/>
                          <a:cs typeface="Arial" panose="020B0604020202020204" pitchFamily="34" charset="0"/>
                        </a:rPr>
                        <a:t>This is payment in advance for next year (2022), so it cannot be recorded in this year's (2021) P&amp;L</a:t>
                      </a:r>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068675215"/>
                  </a:ext>
                </a:extLst>
              </a:tr>
              <a:tr h="816600">
                <a:tc>
                  <a:txBody>
                    <a:bodyPr/>
                    <a:lstStyle/>
                    <a:p>
                      <a:pPr algn="l" fontAlgn="b"/>
                      <a:r>
                        <a:rPr lang="en-US" sz="1400" u="none" strike="noStrike">
                          <a:effectLst/>
                          <a:latin typeface="Arial" panose="020B0604020202020204" pitchFamily="34" charset="0"/>
                          <a:cs typeface="Arial" panose="020B0604020202020204" pitchFamily="34" charset="0"/>
                        </a:rPr>
                        <a:t>Rent in arrears (2021) (received in 2022)</a:t>
                      </a:r>
                      <a:endParaRPr lang="en-US" sz="14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300" u="none" strike="noStrike" dirty="0">
                          <a:effectLst/>
                          <a:latin typeface="Arial" panose="020B0604020202020204" pitchFamily="34" charset="0"/>
                          <a:cs typeface="Arial" panose="020B0604020202020204" pitchFamily="34" charset="0"/>
                        </a:rPr>
                        <a:t> Add (+) </a:t>
                      </a:r>
                      <a:endParaRPr lang="en-GB" sz="13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400" u="none" strike="noStrike" dirty="0">
                          <a:effectLst/>
                          <a:latin typeface="Arial" panose="020B0604020202020204" pitchFamily="34" charset="0"/>
                          <a:cs typeface="Arial" panose="020B0604020202020204" pitchFamily="34" charset="0"/>
                        </a:rPr>
                        <a:t>      9,700</a:t>
                      </a:r>
                      <a:endParaRPr lang="en-GB" sz="14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400" u="none" strike="noStrike" dirty="0">
                          <a:effectLst/>
                          <a:latin typeface="Arial" panose="020B0604020202020204" pitchFamily="34" charset="0"/>
                          <a:cs typeface="Arial" panose="020B0604020202020204" pitchFamily="34" charset="0"/>
                        </a:rPr>
                        <a:t>This is current year (2021) rent that is due. Though it has not been paid, it is a 2021 transaction, so it will be recorded in 2021 P&amp;L</a:t>
                      </a:r>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782908707"/>
                  </a:ext>
                </a:extLst>
              </a:tr>
              <a:tr h="613857">
                <a:tc>
                  <a:txBody>
                    <a:bodyPr/>
                    <a:lstStyle/>
                    <a:p>
                      <a:pPr algn="l" fontAlgn="b"/>
                      <a:r>
                        <a:rPr lang="en-US" sz="1400" b="1" u="none" strike="noStrike">
                          <a:effectLst/>
                          <a:latin typeface="Arial" panose="020B0604020202020204" pitchFamily="34" charset="0"/>
                          <a:cs typeface="Arial" panose="020B0604020202020204" pitchFamily="34" charset="0"/>
                        </a:rPr>
                        <a:t>Rent recorded in 2021 P&amp;L</a:t>
                      </a:r>
                      <a:endParaRPr lang="en-US" sz="14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GB" sz="1400" b="1" u="none" strike="noStrike">
                          <a:effectLst/>
                          <a:latin typeface="Arial" panose="020B0604020202020204" pitchFamily="34" charset="0"/>
                          <a:cs typeface="Arial" panose="020B0604020202020204" pitchFamily="34" charset="0"/>
                        </a:rPr>
                        <a:t> </a:t>
                      </a:r>
                      <a:endParaRPr lang="en-GB" sz="14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ctr" fontAlgn="b"/>
                      <a:r>
                        <a:rPr lang="en-GB" sz="1400" b="1" u="none" strike="noStrike" dirty="0">
                          <a:effectLst/>
                          <a:highlight>
                            <a:srgbClr val="FFFF00"/>
                          </a:highlight>
                          <a:latin typeface="Arial" panose="020B0604020202020204" pitchFamily="34" charset="0"/>
                          <a:cs typeface="Arial" panose="020B0604020202020204" pitchFamily="34" charset="0"/>
                        </a:rPr>
                        <a:t>  239,200 </a:t>
                      </a:r>
                      <a:endParaRPr lang="en-GB" sz="1400" b="1" i="0" u="none" strike="noStrike" dirty="0">
                        <a:solidFill>
                          <a:srgbClr val="000000"/>
                        </a:solidFill>
                        <a:effectLst/>
                        <a:highlight>
                          <a:srgbClr val="FFFF00"/>
                        </a:highligh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GB" sz="1400" b="1" i="1" u="none" strike="noStrike" dirty="0">
                          <a:solidFill>
                            <a:srgbClr val="000000"/>
                          </a:solidFill>
                          <a:effectLst/>
                          <a:latin typeface="Arial" panose="020B0604020202020204" pitchFamily="34" charset="0"/>
                          <a:cs typeface="Arial" panose="020B0604020202020204" pitchFamily="34" charset="0"/>
                        </a:rPr>
                        <a:t>This is the amount that will be recorded as “rent revenue” for 2021 in the Statement of Profit &amp; Loss</a:t>
                      </a:r>
                    </a:p>
                  </a:txBody>
                  <a:tcPr marL="7620" marR="7620" marT="7620" marB="0" anchor="b"/>
                </a:tc>
                <a:extLst>
                  <a:ext uri="{0D108BD9-81ED-4DB2-BD59-A6C34878D82A}">
                    <a16:rowId xmlns:a16="http://schemas.microsoft.com/office/drawing/2014/main" val="2701822572"/>
                  </a:ext>
                </a:extLst>
              </a:tr>
            </a:tbl>
          </a:graphicData>
        </a:graphic>
      </p:graphicFrame>
    </p:spTree>
    <p:extLst>
      <p:ext uri="{BB962C8B-B14F-4D97-AF65-F5344CB8AC3E}">
        <p14:creationId xmlns:p14="http://schemas.microsoft.com/office/powerpoint/2010/main" val="3778270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6196568"/>
          </a:xfrm>
          <a:prstGeom prst="rect">
            <a:avLst/>
          </a:prstGeom>
          <a:noFill/>
        </p:spPr>
        <p:txBody>
          <a:bodyPr wrap="square" rtlCol="0">
            <a:spAutoFit/>
          </a:bodyPr>
          <a:lstStyle/>
          <a:p>
            <a:pPr marL="342900" lvl="0" indent="-342900">
              <a:lnSpc>
                <a:spcPct val="150000"/>
              </a:lnSpc>
              <a:buFont typeface="+mj-lt"/>
              <a:buAutoNum type="arabicPeriod" startAt="6"/>
            </a:pPr>
            <a:r>
              <a:rPr lang="en-GB" sz="2400" dirty="0">
                <a:effectLst/>
                <a:latin typeface="Arial" panose="020B0604020202020204" pitchFamily="34" charset="0"/>
                <a:ea typeface="Calibri" panose="020F0502020204030204" pitchFamily="34" charset="0"/>
                <a:cs typeface="Arial" panose="020B0604020202020204" pitchFamily="34" charset="0"/>
              </a:rPr>
              <a:t>A business finalizes its financial statements on 31st of March every year and the rent are paid quarterly on 1st Feb, 1st May, 1st August and 1st November each year. The rent increased to £39,000 from £36,000 with effect from 1st February this year. What amount should be recorded as rent expenses for the year ending 31st March of the current year?</a:t>
            </a:r>
          </a:p>
          <a:p>
            <a:pPr marL="457200">
              <a:lnSpc>
                <a:spcPct val="150000"/>
              </a:lnSpc>
            </a:pPr>
            <a:r>
              <a:rPr lang="en-GB" sz="24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£36,750</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£36,500</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£37,250</a:t>
            </a:r>
          </a:p>
          <a:p>
            <a:pPr marL="914400" lvl="1" indent="-457200">
              <a:lnSpc>
                <a:spcPct val="150000"/>
              </a:lnSpc>
              <a:spcAft>
                <a:spcPts val="800"/>
              </a:spcAft>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£37,500</a:t>
            </a:r>
          </a:p>
          <a:p>
            <a:pPr marL="228600" indent="-228600">
              <a:buFont typeface="+mj-lt"/>
              <a:buAutoNum type="arabicPeriod" startAt="4"/>
            </a:pPr>
            <a:endParaRPr lang="en-US"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3687355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0781415" cy="1107996"/>
          </a:xfrm>
          <a:prstGeom prst="rect">
            <a:avLst/>
          </a:prstGeom>
          <a:noFill/>
        </p:spPr>
        <p:txBody>
          <a:bodyPr wrap="square" rtlCol="0">
            <a:spAutoFit/>
          </a:bodyPr>
          <a:lstStyle/>
          <a:p>
            <a:pPr lvl="1">
              <a:lnSpc>
                <a:spcPct val="150000"/>
              </a:lnSpc>
            </a:pPr>
            <a:r>
              <a:rPr lang="en-GB" sz="2400" b="1" dirty="0">
                <a:highlight>
                  <a:srgbClr val="FFFF00"/>
                </a:highlight>
                <a:latin typeface="Arial" panose="020B0604020202020204" pitchFamily="34" charset="0"/>
                <a:ea typeface="Calibri" panose="020F0502020204030204" pitchFamily="34" charset="0"/>
                <a:cs typeface="Arial" panose="020B0604020202020204" pitchFamily="34" charset="0"/>
              </a:rPr>
              <a:t>b) £36,500</a:t>
            </a:r>
            <a:endParaRPr lang="en-GB" sz="2400" b="1" dirty="0">
              <a:effectLst/>
              <a:highlight>
                <a:srgbClr val="FFFF00"/>
              </a:highlight>
              <a:latin typeface="Arial" panose="020B0604020202020204" pitchFamily="34" charset="0"/>
              <a:ea typeface="Calibri" panose="020F0502020204030204" pitchFamily="34" charset="0"/>
              <a:cs typeface="Arial" panose="020B0604020202020204" pitchFamily="34" charset="0"/>
            </a:endParaRPr>
          </a:p>
          <a:p>
            <a:pPr marL="228600" indent="-228600">
              <a:buFont typeface="+mj-lt"/>
              <a:buAutoNum type="arabicPeriod" startAt="4"/>
            </a:pPr>
            <a:endParaRPr lang="en-US"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graphicFrame>
        <p:nvGraphicFramePr>
          <p:cNvPr id="4" name="Table 3">
            <a:extLst>
              <a:ext uri="{FF2B5EF4-FFF2-40B4-BE49-F238E27FC236}">
                <a16:creationId xmlns:a16="http://schemas.microsoft.com/office/drawing/2014/main" id="{EE3B97A5-02DB-8312-4DB2-5CC70A83F891}"/>
              </a:ext>
            </a:extLst>
          </p:cNvPr>
          <p:cNvGraphicFramePr>
            <a:graphicFrameLocks noGrp="1"/>
          </p:cNvGraphicFramePr>
          <p:nvPr>
            <p:extLst>
              <p:ext uri="{D42A27DB-BD31-4B8C-83A1-F6EECF244321}">
                <p14:modId xmlns:p14="http://schemas.microsoft.com/office/powerpoint/2010/main" val="451655366"/>
              </p:ext>
            </p:extLst>
          </p:nvPr>
        </p:nvGraphicFramePr>
        <p:xfrm>
          <a:off x="329609" y="1143705"/>
          <a:ext cx="11621381" cy="4204472"/>
        </p:xfrm>
        <a:graphic>
          <a:graphicData uri="http://schemas.openxmlformats.org/drawingml/2006/table">
            <a:tbl>
              <a:tblPr/>
              <a:tblGrid>
                <a:gridCol w="853598">
                  <a:extLst>
                    <a:ext uri="{9D8B030D-6E8A-4147-A177-3AD203B41FA5}">
                      <a16:colId xmlns:a16="http://schemas.microsoft.com/office/drawing/2014/main" val="3686646023"/>
                    </a:ext>
                  </a:extLst>
                </a:gridCol>
                <a:gridCol w="853598">
                  <a:extLst>
                    <a:ext uri="{9D8B030D-6E8A-4147-A177-3AD203B41FA5}">
                      <a16:colId xmlns:a16="http://schemas.microsoft.com/office/drawing/2014/main" val="3678805939"/>
                    </a:ext>
                  </a:extLst>
                </a:gridCol>
                <a:gridCol w="853598">
                  <a:extLst>
                    <a:ext uri="{9D8B030D-6E8A-4147-A177-3AD203B41FA5}">
                      <a16:colId xmlns:a16="http://schemas.microsoft.com/office/drawing/2014/main" val="2581561685"/>
                    </a:ext>
                  </a:extLst>
                </a:gridCol>
                <a:gridCol w="853598">
                  <a:extLst>
                    <a:ext uri="{9D8B030D-6E8A-4147-A177-3AD203B41FA5}">
                      <a16:colId xmlns:a16="http://schemas.microsoft.com/office/drawing/2014/main" val="3121962722"/>
                    </a:ext>
                  </a:extLst>
                </a:gridCol>
                <a:gridCol w="853598">
                  <a:extLst>
                    <a:ext uri="{9D8B030D-6E8A-4147-A177-3AD203B41FA5}">
                      <a16:colId xmlns:a16="http://schemas.microsoft.com/office/drawing/2014/main" val="3272456868"/>
                    </a:ext>
                  </a:extLst>
                </a:gridCol>
                <a:gridCol w="853598">
                  <a:extLst>
                    <a:ext uri="{9D8B030D-6E8A-4147-A177-3AD203B41FA5}">
                      <a16:colId xmlns:a16="http://schemas.microsoft.com/office/drawing/2014/main" val="2512240495"/>
                    </a:ext>
                  </a:extLst>
                </a:gridCol>
                <a:gridCol w="853598">
                  <a:extLst>
                    <a:ext uri="{9D8B030D-6E8A-4147-A177-3AD203B41FA5}">
                      <a16:colId xmlns:a16="http://schemas.microsoft.com/office/drawing/2014/main" val="2697209728"/>
                    </a:ext>
                  </a:extLst>
                </a:gridCol>
                <a:gridCol w="853598">
                  <a:extLst>
                    <a:ext uri="{9D8B030D-6E8A-4147-A177-3AD203B41FA5}">
                      <a16:colId xmlns:a16="http://schemas.microsoft.com/office/drawing/2014/main" val="3773113314"/>
                    </a:ext>
                  </a:extLst>
                </a:gridCol>
                <a:gridCol w="853598">
                  <a:extLst>
                    <a:ext uri="{9D8B030D-6E8A-4147-A177-3AD203B41FA5}">
                      <a16:colId xmlns:a16="http://schemas.microsoft.com/office/drawing/2014/main" val="1763904832"/>
                    </a:ext>
                  </a:extLst>
                </a:gridCol>
                <a:gridCol w="853598">
                  <a:extLst>
                    <a:ext uri="{9D8B030D-6E8A-4147-A177-3AD203B41FA5}">
                      <a16:colId xmlns:a16="http://schemas.microsoft.com/office/drawing/2014/main" val="4272157136"/>
                    </a:ext>
                  </a:extLst>
                </a:gridCol>
                <a:gridCol w="853598">
                  <a:extLst>
                    <a:ext uri="{9D8B030D-6E8A-4147-A177-3AD203B41FA5}">
                      <a16:colId xmlns:a16="http://schemas.microsoft.com/office/drawing/2014/main" val="88296833"/>
                    </a:ext>
                  </a:extLst>
                </a:gridCol>
                <a:gridCol w="853598">
                  <a:extLst>
                    <a:ext uri="{9D8B030D-6E8A-4147-A177-3AD203B41FA5}">
                      <a16:colId xmlns:a16="http://schemas.microsoft.com/office/drawing/2014/main" val="209239392"/>
                    </a:ext>
                  </a:extLst>
                </a:gridCol>
                <a:gridCol w="1378205">
                  <a:extLst>
                    <a:ext uri="{9D8B030D-6E8A-4147-A177-3AD203B41FA5}">
                      <a16:colId xmlns:a16="http://schemas.microsoft.com/office/drawing/2014/main" val="2352084985"/>
                    </a:ext>
                  </a:extLst>
                </a:gridCol>
              </a:tblGrid>
              <a:tr h="938188">
                <a:tc gridSpan="13">
                  <a:txBody>
                    <a:bodyPr/>
                    <a:lstStyle/>
                    <a:p>
                      <a:pPr algn="ctr" fontAlgn="b"/>
                      <a:r>
                        <a:rPr lang="en-US" sz="1600" b="1" i="0" u="none" strike="noStrike">
                          <a:solidFill>
                            <a:srgbClr val="000000"/>
                          </a:solidFill>
                          <a:effectLst/>
                          <a:highlight>
                            <a:srgbClr val="FFFFFF"/>
                          </a:highlight>
                          <a:latin typeface="Arial" panose="020B0604020202020204" pitchFamily="34" charset="0"/>
                        </a:rPr>
                        <a:t>Financial Year </a:t>
                      </a:r>
                      <a:br>
                        <a:rPr lang="en-US" sz="1600" b="1" i="0" u="none" strike="noStrike">
                          <a:solidFill>
                            <a:srgbClr val="000000"/>
                          </a:solidFill>
                          <a:effectLst/>
                          <a:highlight>
                            <a:srgbClr val="FFFFFF"/>
                          </a:highlight>
                          <a:latin typeface="Arial" panose="020B0604020202020204" pitchFamily="34" charset="0"/>
                        </a:rPr>
                      </a:br>
                      <a:r>
                        <a:rPr lang="en-US" sz="1600" b="1" i="0" u="none" strike="noStrike">
                          <a:solidFill>
                            <a:srgbClr val="000000"/>
                          </a:solidFill>
                          <a:effectLst/>
                          <a:highlight>
                            <a:srgbClr val="FFFFFF"/>
                          </a:highlight>
                          <a:latin typeface="Arial" panose="020B0604020202020204" pitchFamily="34" charset="0"/>
                        </a:rPr>
                        <a:t>1st April - 31st March</a:t>
                      </a:r>
                    </a:p>
                  </a:txBody>
                  <a:tcPr marL="7620" marR="7620" marT="762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2935446732"/>
                  </a:ext>
                </a:extLst>
              </a:tr>
              <a:tr h="555963">
                <a:tc gridSpan="3">
                  <a:txBody>
                    <a:bodyPr/>
                    <a:lstStyle/>
                    <a:p>
                      <a:pPr algn="ctr" fontAlgn="ctr"/>
                      <a:r>
                        <a:rPr lang="en-GB" sz="2400" b="0" i="0" u="none" strike="noStrike" dirty="0">
                          <a:solidFill>
                            <a:srgbClr val="000000"/>
                          </a:solidFill>
                          <a:effectLst/>
                          <a:highlight>
                            <a:srgbClr val="47D359"/>
                          </a:highlight>
                          <a:latin typeface="Arial" panose="020B0604020202020204" pitchFamily="34" charset="0"/>
                        </a:rPr>
                        <a:t>Q1</a:t>
                      </a:r>
                    </a:p>
                  </a:txBody>
                  <a:tcPr marL="7620" marR="7620" marT="76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47D359"/>
                    </a:solidFill>
                  </a:tcPr>
                </a:tc>
                <a:tc hMerge="1">
                  <a:txBody>
                    <a:bodyPr/>
                    <a:lstStyle/>
                    <a:p>
                      <a:endParaRPr lang="en-GB"/>
                    </a:p>
                  </a:txBody>
                  <a:tcPr/>
                </a:tc>
                <a:tc hMerge="1">
                  <a:txBody>
                    <a:bodyPr/>
                    <a:lstStyle/>
                    <a:p>
                      <a:endParaRPr lang="en-GB"/>
                    </a:p>
                  </a:txBody>
                  <a:tcPr/>
                </a:tc>
                <a:tc gridSpan="3">
                  <a:txBody>
                    <a:bodyPr/>
                    <a:lstStyle/>
                    <a:p>
                      <a:pPr algn="ctr" fontAlgn="ctr"/>
                      <a:r>
                        <a:rPr lang="en-GB" sz="2400" b="0" i="0" u="none" strike="noStrike">
                          <a:solidFill>
                            <a:srgbClr val="000000"/>
                          </a:solidFill>
                          <a:effectLst/>
                          <a:highlight>
                            <a:srgbClr val="47D359"/>
                          </a:highlight>
                          <a:latin typeface="Arial" panose="020B0604020202020204" pitchFamily="34" charset="0"/>
                        </a:rPr>
                        <a:t>Q2</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47D359"/>
                    </a:solidFill>
                  </a:tcPr>
                </a:tc>
                <a:tc hMerge="1">
                  <a:txBody>
                    <a:bodyPr/>
                    <a:lstStyle/>
                    <a:p>
                      <a:endParaRPr lang="en-GB"/>
                    </a:p>
                  </a:txBody>
                  <a:tcPr/>
                </a:tc>
                <a:tc hMerge="1">
                  <a:txBody>
                    <a:bodyPr/>
                    <a:lstStyle/>
                    <a:p>
                      <a:endParaRPr lang="en-GB"/>
                    </a:p>
                  </a:txBody>
                  <a:tcPr/>
                </a:tc>
                <a:tc gridSpan="3">
                  <a:txBody>
                    <a:bodyPr/>
                    <a:lstStyle/>
                    <a:p>
                      <a:pPr algn="ctr" fontAlgn="ctr"/>
                      <a:r>
                        <a:rPr lang="en-GB" sz="2400" b="0" i="0" u="none" strike="noStrike">
                          <a:solidFill>
                            <a:srgbClr val="000000"/>
                          </a:solidFill>
                          <a:effectLst/>
                          <a:highlight>
                            <a:srgbClr val="47D359"/>
                          </a:highlight>
                          <a:latin typeface="Arial" panose="020B0604020202020204" pitchFamily="34" charset="0"/>
                        </a:rPr>
                        <a:t>Q3</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47D359"/>
                    </a:solidFill>
                  </a:tcPr>
                </a:tc>
                <a:tc hMerge="1">
                  <a:txBody>
                    <a:bodyPr/>
                    <a:lstStyle/>
                    <a:p>
                      <a:endParaRPr lang="en-GB"/>
                    </a:p>
                  </a:txBody>
                  <a:tcPr/>
                </a:tc>
                <a:tc hMerge="1">
                  <a:txBody>
                    <a:bodyPr/>
                    <a:lstStyle/>
                    <a:p>
                      <a:endParaRPr lang="en-GB"/>
                    </a:p>
                  </a:txBody>
                  <a:tcPr/>
                </a:tc>
                <a:tc gridSpan="3">
                  <a:txBody>
                    <a:bodyPr/>
                    <a:lstStyle/>
                    <a:p>
                      <a:pPr algn="ctr" fontAlgn="ctr"/>
                      <a:r>
                        <a:rPr lang="en-GB" sz="2400" b="0" i="0" u="none" strike="noStrike">
                          <a:solidFill>
                            <a:srgbClr val="000000"/>
                          </a:solidFill>
                          <a:effectLst/>
                          <a:highlight>
                            <a:srgbClr val="47D359"/>
                          </a:highlight>
                          <a:latin typeface="Arial" panose="020B0604020202020204" pitchFamily="34" charset="0"/>
                        </a:rPr>
                        <a:t>Q4</a:t>
                      </a:r>
                    </a:p>
                  </a:txBody>
                  <a:tcPr marL="7620" marR="7620" marT="76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47D359"/>
                    </a:solidFill>
                  </a:tcPr>
                </a:tc>
                <a:tc hMerge="1">
                  <a:txBody>
                    <a:bodyPr/>
                    <a:lstStyle/>
                    <a:p>
                      <a:endParaRPr lang="en-GB"/>
                    </a:p>
                  </a:txBody>
                  <a:tcPr/>
                </a:tc>
                <a:tc hMerge="1">
                  <a:txBody>
                    <a:bodyPr/>
                    <a:lstStyle/>
                    <a:p>
                      <a:endParaRPr lang="en-GB"/>
                    </a:p>
                  </a:txBody>
                  <a:tcPr/>
                </a:tc>
                <a:tc rowSpan="3">
                  <a:txBody>
                    <a:bodyPr/>
                    <a:lstStyle/>
                    <a:p>
                      <a:pPr algn="ctr" fontAlgn="b"/>
                      <a:r>
                        <a:rPr lang="en-US" sz="2000" b="1" i="0" u="none" strike="noStrike" dirty="0">
                          <a:solidFill>
                            <a:srgbClr val="000000"/>
                          </a:solidFill>
                          <a:effectLst/>
                          <a:highlight>
                            <a:srgbClr val="FFFF00"/>
                          </a:highlight>
                          <a:latin typeface="Arial" panose="020B0604020202020204" pitchFamily="34" charset="0"/>
                        </a:rPr>
                        <a:t>Rent Expense for the Year</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771829479"/>
                  </a:ext>
                </a:extLst>
              </a:tr>
              <a:tr h="555963">
                <a:tc>
                  <a:txBody>
                    <a:bodyPr/>
                    <a:lstStyle/>
                    <a:p>
                      <a:pPr algn="ctr" fontAlgn="b"/>
                      <a:r>
                        <a:rPr lang="en-GB" sz="2400" b="0" i="0" u="none" strike="noStrike" dirty="0">
                          <a:solidFill>
                            <a:srgbClr val="000000"/>
                          </a:solidFill>
                          <a:effectLst/>
                          <a:latin typeface="Arial" panose="020B0604020202020204" pitchFamily="34" charset="0"/>
                        </a:rPr>
                        <a:t>Apr</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a:solidFill>
                            <a:srgbClr val="000000"/>
                          </a:solidFill>
                          <a:effectLst/>
                          <a:latin typeface="Arial" panose="020B0604020202020204" pitchFamily="34" charset="0"/>
                        </a:rPr>
                        <a:t>May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a:solidFill>
                            <a:srgbClr val="000000"/>
                          </a:solidFill>
                          <a:effectLst/>
                          <a:latin typeface="Arial" panose="020B0604020202020204" pitchFamily="34" charset="0"/>
                        </a:rPr>
                        <a:t>Jun</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dirty="0">
                          <a:solidFill>
                            <a:srgbClr val="000000"/>
                          </a:solidFill>
                          <a:effectLst/>
                          <a:latin typeface="Arial" panose="020B0604020202020204" pitchFamily="34" charset="0"/>
                        </a:rPr>
                        <a:t>Jul</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a:solidFill>
                            <a:srgbClr val="000000"/>
                          </a:solidFill>
                          <a:effectLst/>
                          <a:latin typeface="Arial" panose="020B0604020202020204" pitchFamily="34" charset="0"/>
                        </a:rPr>
                        <a:t>Aug</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dirty="0">
                          <a:solidFill>
                            <a:srgbClr val="000000"/>
                          </a:solidFill>
                          <a:effectLst/>
                          <a:latin typeface="Arial" panose="020B0604020202020204" pitchFamily="34" charset="0"/>
                        </a:rPr>
                        <a:t>Sep</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dirty="0">
                          <a:solidFill>
                            <a:srgbClr val="000000"/>
                          </a:solidFill>
                          <a:effectLst/>
                          <a:latin typeface="Arial" panose="020B0604020202020204" pitchFamily="34" charset="0"/>
                        </a:rPr>
                        <a:t>Oct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a:solidFill>
                            <a:srgbClr val="000000"/>
                          </a:solidFill>
                          <a:effectLst/>
                          <a:latin typeface="Arial" panose="020B0604020202020204" pitchFamily="34" charset="0"/>
                        </a:rPr>
                        <a:t>Nov</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a:solidFill>
                            <a:srgbClr val="000000"/>
                          </a:solidFill>
                          <a:effectLst/>
                          <a:latin typeface="Arial" panose="020B0604020202020204" pitchFamily="34" charset="0"/>
                        </a:rPr>
                        <a:t>Dec</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a:solidFill>
                            <a:srgbClr val="000000"/>
                          </a:solidFill>
                          <a:effectLst/>
                          <a:latin typeface="Arial" panose="020B0604020202020204" pitchFamily="34" charset="0"/>
                        </a:rPr>
                        <a:t>Jan</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dirty="0">
                          <a:solidFill>
                            <a:srgbClr val="000000"/>
                          </a:solidFill>
                          <a:effectLst/>
                          <a:latin typeface="Arial" panose="020B0604020202020204" pitchFamily="34" charset="0"/>
                        </a:rPr>
                        <a:t>Feb</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dirty="0">
                          <a:solidFill>
                            <a:srgbClr val="000000"/>
                          </a:solidFill>
                          <a:effectLst/>
                          <a:latin typeface="Arial" panose="020B0604020202020204" pitchFamily="34" charset="0"/>
                        </a:rPr>
                        <a:t>Mar</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vMerge="1">
                  <a:txBody>
                    <a:bodyPr/>
                    <a:lstStyle/>
                    <a:p>
                      <a:endParaRPr lang="en-GB"/>
                    </a:p>
                  </a:txBody>
                  <a:tcPr/>
                </a:tc>
                <a:extLst>
                  <a:ext uri="{0D108BD9-81ED-4DB2-BD59-A6C34878D82A}">
                    <a16:rowId xmlns:a16="http://schemas.microsoft.com/office/drawing/2014/main" val="205804956"/>
                  </a:ext>
                </a:extLst>
              </a:tr>
              <a:tr h="1216170">
                <a:tc gridSpan="10">
                  <a:txBody>
                    <a:bodyPr/>
                    <a:lstStyle/>
                    <a:p>
                      <a:pPr algn="ctr" fontAlgn="b"/>
                      <a:r>
                        <a:rPr lang="en-GB" sz="2400" b="1" i="0" u="sng" strike="noStrike" dirty="0">
                          <a:solidFill>
                            <a:srgbClr val="000000"/>
                          </a:solidFill>
                          <a:effectLst/>
                          <a:highlight>
                            <a:srgbClr val="FBE2D5"/>
                          </a:highlight>
                          <a:latin typeface="Arial" panose="020B0604020202020204" pitchFamily="34" charset="0"/>
                        </a:rPr>
                        <a:t>£36,000 p.a</a:t>
                      </a:r>
                    </a:p>
                  </a:txBody>
                  <a:tcPr marL="7620" marR="7620" marT="762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gridSpan="2">
                  <a:txBody>
                    <a:bodyPr/>
                    <a:lstStyle/>
                    <a:p>
                      <a:pPr algn="ctr" fontAlgn="b"/>
                      <a:r>
                        <a:rPr lang="en-GB" sz="2400" b="1" i="0" u="sng" strike="noStrike" dirty="0">
                          <a:solidFill>
                            <a:srgbClr val="000000"/>
                          </a:solidFill>
                          <a:effectLst/>
                          <a:highlight>
                            <a:srgbClr val="CAEDFB"/>
                          </a:highlight>
                          <a:latin typeface="Arial" panose="020B0604020202020204" pitchFamily="34" charset="0"/>
                        </a:rPr>
                        <a:t>£39,000 p.a</a:t>
                      </a:r>
                    </a:p>
                  </a:txBody>
                  <a:tcPr marL="7620" marR="7620" marT="762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AEDFB"/>
                    </a:solidFill>
                  </a:tcPr>
                </a:tc>
                <a:tc hMerge="1">
                  <a:txBody>
                    <a:bodyPr/>
                    <a:lstStyle/>
                    <a:p>
                      <a:endParaRPr lang="en-GB"/>
                    </a:p>
                  </a:txBody>
                  <a:tcPr/>
                </a:tc>
                <a:tc vMerge="1">
                  <a:txBody>
                    <a:bodyPr/>
                    <a:lstStyle/>
                    <a:p>
                      <a:endParaRPr lang="en-GB"/>
                    </a:p>
                  </a:txBody>
                  <a:tcPr/>
                </a:tc>
                <a:extLst>
                  <a:ext uri="{0D108BD9-81ED-4DB2-BD59-A6C34878D82A}">
                    <a16:rowId xmlns:a16="http://schemas.microsoft.com/office/drawing/2014/main" val="30518843"/>
                  </a:ext>
                </a:extLst>
              </a:tr>
              <a:tr h="938188">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FBE2D5"/>
                          </a:highlight>
                          <a:latin typeface="Arial" panose="020B0604020202020204" pitchFamily="34" charset="0"/>
                        </a:rPr>
                        <a:t>£3,000</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2D5"/>
                    </a:solidFill>
                  </a:tcPr>
                </a:tc>
                <a:tc>
                  <a:txBody>
                    <a:bodyPr/>
                    <a:lstStyle/>
                    <a:p>
                      <a:pPr algn="ctr" fontAlgn="b"/>
                      <a:r>
                        <a:rPr lang="en-GB" sz="1800" b="0" i="1" u="none" strike="noStrike" dirty="0">
                          <a:solidFill>
                            <a:srgbClr val="000000"/>
                          </a:solidFill>
                          <a:effectLst/>
                          <a:highlight>
                            <a:srgbClr val="CAEDFB"/>
                          </a:highlight>
                          <a:latin typeface="Arial" panose="020B0604020202020204" pitchFamily="34" charset="0"/>
                        </a:rPr>
                        <a:t>£3,250</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AEDFB"/>
                    </a:solidFill>
                  </a:tcPr>
                </a:tc>
                <a:tc>
                  <a:txBody>
                    <a:bodyPr/>
                    <a:lstStyle/>
                    <a:p>
                      <a:pPr algn="ctr" fontAlgn="b"/>
                      <a:r>
                        <a:rPr lang="en-GB" sz="1800" b="0" i="1" u="none" strike="noStrike" dirty="0">
                          <a:solidFill>
                            <a:srgbClr val="000000"/>
                          </a:solidFill>
                          <a:effectLst/>
                          <a:highlight>
                            <a:srgbClr val="CAEDFB"/>
                          </a:highlight>
                          <a:latin typeface="Arial" panose="020B0604020202020204" pitchFamily="34" charset="0"/>
                        </a:rPr>
                        <a:t>£3,250</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AEDFB"/>
                    </a:solidFill>
                  </a:tcPr>
                </a:tc>
                <a:tc>
                  <a:txBody>
                    <a:bodyPr/>
                    <a:lstStyle/>
                    <a:p>
                      <a:pPr algn="ctr" fontAlgn="b"/>
                      <a:r>
                        <a:rPr lang="en-GB" sz="2400" b="1" i="1" u="none" strike="noStrike" dirty="0">
                          <a:solidFill>
                            <a:srgbClr val="000000"/>
                          </a:solidFill>
                          <a:effectLst/>
                          <a:highlight>
                            <a:srgbClr val="FFFF00"/>
                          </a:highlight>
                          <a:latin typeface="Arial" panose="020B0604020202020204" pitchFamily="34" charset="0"/>
                        </a:rPr>
                        <a:t>£36,500</a:t>
                      </a:r>
                    </a:p>
                  </a:txBody>
                  <a:tcPr marL="7620" marR="7620" marT="762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70808948"/>
                  </a:ext>
                </a:extLst>
              </a:tr>
            </a:tbl>
          </a:graphicData>
        </a:graphic>
      </p:graphicFrame>
    </p:spTree>
    <p:extLst>
      <p:ext uri="{BB962C8B-B14F-4D97-AF65-F5344CB8AC3E}">
        <p14:creationId xmlns:p14="http://schemas.microsoft.com/office/powerpoint/2010/main" val="25612799"/>
      </p:ext>
    </p:extLst>
  </p:cSld>
  <p:clrMapOvr>
    <a:masterClrMapping/>
  </p:clrMapOvr>
  <p:transition spd="slow">
    <p:wheel spokes="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5919569"/>
          </a:xfrm>
          <a:prstGeom prst="rect">
            <a:avLst/>
          </a:prstGeom>
          <a:noFill/>
        </p:spPr>
        <p:txBody>
          <a:bodyPr wrap="square" rtlCol="0">
            <a:spAutoFit/>
          </a:bodyPr>
          <a:lstStyle/>
          <a:p>
            <a:pPr marL="342900" lvl="0" indent="-342900">
              <a:lnSpc>
                <a:spcPct val="150000"/>
              </a:lnSpc>
              <a:buFont typeface="+mj-lt"/>
              <a:buAutoNum type="arabicPeriod" startAt="7"/>
            </a:pPr>
            <a:r>
              <a:rPr lang="en-GB" sz="2400" dirty="0">
                <a:effectLst/>
                <a:latin typeface="Arial" panose="020B0604020202020204" pitchFamily="34" charset="0"/>
                <a:ea typeface="Calibri" panose="020F0502020204030204" pitchFamily="34" charset="0"/>
                <a:cs typeface="Arial" panose="020B0604020202020204" pitchFamily="34" charset="0"/>
              </a:rPr>
              <a:t>XYZ Ltd. took a bank loan of £6,000 for business development purposes. The interest for the year amounted to £250 and repayment of loan during the year was £1,000. Which among the following is the amount of bank loan to be shown in the statement of financial position at the end of the year?</a:t>
            </a:r>
          </a:p>
          <a:p>
            <a:pPr marL="457200">
              <a:lnSpc>
                <a:spcPct val="150000"/>
              </a:lnSpc>
            </a:pPr>
            <a:r>
              <a:rPr lang="en-GB" sz="24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£6,250</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£4,750</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£5,250</a:t>
            </a:r>
          </a:p>
          <a:p>
            <a:pPr marL="914400" lvl="1" indent="-457200">
              <a:lnSpc>
                <a:spcPct val="150000"/>
              </a:lnSpc>
              <a:spcAft>
                <a:spcPts val="800"/>
              </a:spcAft>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£6,750</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1519272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0781415" cy="1107996"/>
          </a:xfrm>
          <a:prstGeom prst="rect">
            <a:avLst/>
          </a:prstGeom>
          <a:noFill/>
        </p:spPr>
        <p:txBody>
          <a:bodyPr wrap="square" rtlCol="0">
            <a:spAutoFit/>
          </a:bodyPr>
          <a:lstStyle/>
          <a:p>
            <a:pPr lvl="1">
              <a:lnSpc>
                <a:spcPct val="150000"/>
              </a:lnSpc>
            </a:pPr>
            <a:r>
              <a:rPr lang="en-GB" sz="2400" b="1" dirty="0">
                <a:highlight>
                  <a:srgbClr val="FFFF00"/>
                </a:highlight>
                <a:latin typeface="Arial" panose="020B0604020202020204" pitchFamily="34" charset="0"/>
                <a:ea typeface="Calibri" panose="020F0502020204030204" pitchFamily="34" charset="0"/>
                <a:cs typeface="Arial" panose="020B0604020202020204" pitchFamily="34" charset="0"/>
              </a:rPr>
              <a:t>C) £5,250</a:t>
            </a:r>
            <a:endParaRPr lang="en-GB" sz="2400" b="1" dirty="0">
              <a:effectLst/>
              <a:highlight>
                <a:srgbClr val="FFFF00"/>
              </a:highlight>
              <a:latin typeface="Arial" panose="020B0604020202020204" pitchFamily="34" charset="0"/>
              <a:ea typeface="Calibri" panose="020F0502020204030204" pitchFamily="34" charset="0"/>
              <a:cs typeface="Arial" panose="020B0604020202020204" pitchFamily="34" charset="0"/>
            </a:endParaRPr>
          </a:p>
          <a:p>
            <a:pPr marL="228600" indent="-228600">
              <a:buFont typeface="+mj-lt"/>
              <a:buAutoNum type="arabicPeriod" startAt="4"/>
            </a:pPr>
            <a:endParaRPr lang="en-US"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graphicFrame>
        <p:nvGraphicFramePr>
          <p:cNvPr id="2" name="Table 1">
            <a:extLst>
              <a:ext uri="{FF2B5EF4-FFF2-40B4-BE49-F238E27FC236}">
                <a16:creationId xmlns:a16="http://schemas.microsoft.com/office/drawing/2014/main" id="{ADA8FEAF-C92C-286A-3D61-5DF877514ED7}"/>
              </a:ext>
            </a:extLst>
          </p:cNvPr>
          <p:cNvGraphicFramePr>
            <a:graphicFrameLocks noGrp="1"/>
          </p:cNvGraphicFramePr>
          <p:nvPr/>
        </p:nvGraphicFramePr>
        <p:xfrm>
          <a:off x="1079204" y="1463872"/>
          <a:ext cx="10033592" cy="3558302"/>
        </p:xfrm>
        <a:graphic>
          <a:graphicData uri="http://schemas.openxmlformats.org/drawingml/2006/table">
            <a:tbl>
              <a:tblPr/>
              <a:tblGrid>
                <a:gridCol w="5953667">
                  <a:extLst>
                    <a:ext uri="{9D8B030D-6E8A-4147-A177-3AD203B41FA5}">
                      <a16:colId xmlns:a16="http://schemas.microsoft.com/office/drawing/2014/main" val="3655272478"/>
                    </a:ext>
                  </a:extLst>
                </a:gridCol>
                <a:gridCol w="1994630">
                  <a:extLst>
                    <a:ext uri="{9D8B030D-6E8A-4147-A177-3AD203B41FA5}">
                      <a16:colId xmlns:a16="http://schemas.microsoft.com/office/drawing/2014/main" val="505912955"/>
                    </a:ext>
                  </a:extLst>
                </a:gridCol>
                <a:gridCol w="2085295">
                  <a:extLst>
                    <a:ext uri="{9D8B030D-6E8A-4147-A177-3AD203B41FA5}">
                      <a16:colId xmlns:a16="http://schemas.microsoft.com/office/drawing/2014/main" val="1123071577"/>
                    </a:ext>
                  </a:extLst>
                </a:gridCol>
              </a:tblGrid>
              <a:tr h="1427342">
                <a:tc>
                  <a:txBody>
                    <a:bodyPr/>
                    <a:lstStyle/>
                    <a:p>
                      <a:pPr algn="l" fontAlgn="b"/>
                      <a:endParaRPr lang="en-GB" sz="2400" b="0" i="0" u="none" strike="noStrike">
                        <a:solidFill>
                          <a:srgbClr val="000000"/>
                        </a:solidFill>
                        <a:effectLst/>
                        <a:latin typeface="Arial" panose="020B0604020202020204" pitchFamily="34" charset="0"/>
                      </a:endParaRPr>
                    </a:p>
                  </a:txBody>
                  <a:tcPr marL="7620" marR="7620" marT="762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tc>
                  <a:txBody>
                    <a:bodyPr/>
                    <a:lstStyle/>
                    <a:p>
                      <a:pPr algn="ctr" fontAlgn="b"/>
                      <a:r>
                        <a:rPr lang="en-GB" sz="2400" b="1" i="0" u="none" strike="noStrike">
                          <a:solidFill>
                            <a:srgbClr val="000000"/>
                          </a:solidFill>
                          <a:effectLst/>
                          <a:latin typeface="Arial" panose="020B0604020202020204" pitchFamily="34" charset="0"/>
                        </a:rPr>
                        <a:t>Action</a:t>
                      </a:r>
                    </a:p>
                  </a:txBody>
                  <a:tcPr marL="7620" marR="7620" marT="762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noFill/>
                  </a:tcPr>
                </a:tc>
                <a:tc>
                  <a:txBody>
                    <a:bodyPr/>
                    <a:lstStyle/>
                    <a:p>
                      <a:pPr algn="ctr" fontAlgn="b"/>
                      <a:r>
                        <a:rPr lang="en-GB" sz="2400" b="1" i="0" u="none" strike="noStrike" dirty="0">
                          <a:solidFill>
                            <a:srgbClr val="000000"/>
                          </a:solidFill>
                          <a:effectLst/>
                          <a:highlight>
                            <a:srgbClr val="CAEDFB"/>
                          </a:highlight>
                          <a:latin typeface="Arial" panose="020B0604020202020204" pitchFamily="34" charset="0"/>
                        </a:rPr>
                        <a:t> </a:t>
                      </a:r>
                      <a:br>
                        <a:rPr lang="en-GB" sz="2400" b="1" i="0" u="none" strike="noStrike" dirty="0">
                          <a:solidFill>
                            <a:srgbClr val="000000"/>
                          </a:solidFill>
                          <a:effectLst/>
                          <a:highlight>
                            <a:srgbClr val="CAEDFB"/>
                          </a:highlight>
                          <a:latin typeface="Arial" panose="020B0604020202020204" pitchFamily="34" charset="0"/>
                        </a:rPr>
                      </a:br>
                      <a:r>
                        <a:rPr lang="en-GB" sz="2400" b="1" i="0" u="none" strike="noStrike" dirty="0">
                          <a:solidFill>
                            <a:srgbClr val="000000"/>
                          </a:solidFill>
                          <a:effectLst/>
                          <a:highlight>
                            <a:srgbClr val="CAEDFB"/>
                          </a:highlight>
                          <a:latin typeface="Arial" panose="020B0604020202020204" pitchFamily="34" charset="0"/>
                        </a:rPr>
                        <a:t>SFP</a:t>
                      </a:r>
                      <a:br>
                        <a:rPr lang="en-GB" sz="2400" b="1" i="0" u="none" strike="noStrike" dirty="0">
                          <a:solidFill>
                            <a:srgbClr val="000000"/>
                          </a:solidFill>
                          <a:effectLst/>
                          <a:highlight>
                            <a:srgbClr val="CAEDFB"/>
                          </a:highlight>
                          <a:latin typeface="Arial" panose="020B0604020202020204" pitchFamily="34" charset="0"/>
                        </a:rPr>
                      </a:br>
                      <a:r>
                        <a:rPr lang="en-GB" sz="2400" b="1" i="0" u="none" strike="noStrike" dirty="0">
                          <a:solidFill>
                            <a:srgbClr val="000000"/>
                          </a:solidFill>
                          <a:effectLst/>
                          <a:highlight>
                            <a:srgbClr val="CAEDFB"/>
                          </a:highlight>
                          <a:latin typeface="Arial" panose="020B0604020202020204" pitchFamily="34" charset="0"/>
                        </a:rPr>
                        <a:t>£ </a:t>
                      </a:r>
                    </a:p>
                  </a:txBody>
                  <a:tcPr marL="7620" marR="7620" marT="762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CAEDFB"/>
                    </a:solidFill>
                  </a:tcPr>
                </a:tc>
                <a:extLst>
                  <a:ext uri="{0D108BD9-81ED-4DB2-BD59-A6C34878D82A}">
                    <a16:rowId xmlns:a16="http://schemas.microsoft.com/office/drawing/2014/main" val="614640975"/>
                  </a:ext>
                </a:extLst>
              </a:tr>
              <a:tr h="542792">
                <a:tc>
                  <a:txBody>
                    <a:bodyPr/>
                    <a:lstStyle/>
                    <a:p>
                      <a:pPr algn="l" fontAlgn="b"/>
                      <a:r>
                        <a:rPr lang="en-GB" sz="2400" b="1" i="0" u="none" strike="noStrike">
                          <a:solidFill>
                            <a:srgbClr val="000000"/>
                          </a:solidFill>
                          <a:effectLst/>
                          <a:latin typeface="Arial" panose="020B0604020202020204" pitchFamily="34" charset="0"/>
                        </a:rPr>
                        <a:t>Loan (original Amount)</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GB" sz="2400" b="1" i="0" u="none" strike="noStrike">
                          <a:solidFill>
                            <a:srgbClr val="000000"/>
                          </a:solidFill>
                          <a:effectLst/>
                          <a:latin typeface="Arial" panose="020B060402020202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GB" sz="2400" b="1" i="0" u="none" strike="noStrike" dirty="0">
                          <a:solidFill>
                            <a:srgbClr val="000000"/>
                          </a:solidFill>
                          <a:effectLst/>
                          <a:highlight>
                            <a:srgbClr val="CAEDFB"/>
                          </a:highlight>
                          <a:latin typeface="Arial" panose="020B0604020202020204" pitchFamily="34" charset="0"/>
                        </a:rPr>
                        <a:t>6,000 </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extLst>
                  <a:ext uri="{0D108BD9-81ED-4DB2-BD59-A6C34878D82A}">
                    <a16:rowId xmlns:a16="http://schemas.microsoft.com/office/drawing/2014/main" val="1133376847"/>
                  </a:ext>
                </a:extLst>
              </a:tr>
              <a:tr h="522688">
                <a:tc>
                  <a:txBody>
                    <a:bodyPr/>
                    <a:lstStyle/>
                    <a:p>
                      <a:pPr algn="l" fontAlgn="b"/>
                      <a:r>
                        <a:rPr lang="en-GB" sz="2400" b="0" i="0" u="none" strike="noStrike">
                          <a:solidFill>
                            <a:srgbClr val="000000"/>
                          </a:solidFill>
                          <a:effectLst/>
                          <a:latin typeface="Arial" panose="020B0604020202020204" pitchFamily="34" charset="0"/>
                        </a:rPr>
                        <a:t>Repayment for the year</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a:solidFill>
                            <a:srgbClr val="000000"/>
                          </a:solidFill>
                          <a:effectLst/>
                          <a:latin typeface="Arial" panose="020B0604020202020204" pitchFamily="34" charset="0"/>
                        </a:rPr>
                        <a:t>Subtract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dirty="0">
                          <a:solidFill>
                            <a:srgbClr val="000000"/>
                          </a:solidFill>
                          <a:effectLst/>
                          <a:highlight>
                            <a:srgbClr val="CAEDFB"/>
                          </a:highlight>
                          <a:latin typeface="Arial" panose="020B0604020202020204" pitchFamily="34" charset="0"/>
                        </a:rPr>
                        <a:t>-1,000 </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extLst>
                  <a:ext uri="{0D108BD9-81ED-4DB2-BD59-A6C34878D82A}">
                    <a16:rowId xmlns:a16="http://schemas.microsoft.com/office/drawing/2014/main" val="1599936862"/>
                  </a:ext>
                </a:extLst>
              </a:tr>
              <a:tr h="522688">
                <a:tc>
                  <a:txBody>
                    <a:bodyPr/>
                    <a:lstStyle/>
                    <a:p>
                      <a:pPr algn="l" fontAlgn="b"/>
                      <a:r>
                        <a:rPr lang="en-GB" sz="2400" b="0" i="0" u="none" strike="noStrike">
                          <a:solidFill>
                            <a:srgbClr val="000000"/>
                          </a:solidFill>
                          <a:effectLst/>
                          <a:latin typeface="Arial" panose="020B0604020202020204" pitchFamily="34" charset="0"/>
                        </a:rPr>
                        <a:t>Interest for the year</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a:solidFill>
                            <a:srgbClr val="000000"/>
                          </a:solidFill>
                          <a:effectLst/>
                          <a:latin typeface="Arial" panose="020B0604020202020204" pitchFamily="34" charset="0"/>
                        </a:rPr>
                        <a:t>Add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GB" sz="2400" b="0" i="0" u="none" strike="noStrike" dirty="0">
                          <a:solidFill>
                            <a:srgbClr val="000000"/>
                          </a:solidFill>
                          <a:effectLst/>
                          <a:highlight>
                            <a:srgbClr val="CAEDFB"/>
                          </a:highlight>
                          <a:latin typeface="Arial" panose="020B0604020202020204" pitchFamily="34" charset="0"/>
                        </a:rPr>
                        <a:t>250 </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AEDFB"/>
                    </a:solidFill>
                  </a:tcPr>
                </a:tc>
                <a:extLst>
                  <a:ext uri="{0D108BD9-81ED-4DB2-BD59-A6C34878D82A}">
                    <a16:rowId xmlns:a16="http://schemas.microsoft.com/office/drawing/2014/main" val="3299260363"/>
                  </a:ext>
                </a:extLst>
              </a:tr>
              <a:tr h="542792">
                <a:tc>
                  <a:txBody>
                    <a:bodyPr/>
                    <a:lstStyle/>
                    <a:p>
                      <a:pPr algn="l" fontAlgn="b"/>
                      <a:r>
                        <a:rPr lang="en-GB" sz="2400" b="1" i="0" u="none" strike="noStrike">
                          <a:solidFill>
                            <a:srgbClr val="000000"/>
                          </a:solidFill>
                          <a:effectLst/>
                          <a:latin typeface="Arial" panose="020B0604020202020204" pitchFamily="34" charset="0"/>
                        </a:rPr>
                        <a:t>Loan Balance (SFP)</a:t>
                      </a:r>
                    </a:p>
                  </a:txBody>
                  <a:tcPr marL="7620" marR="7620" marT="762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GB" sz="2400" b="1" i="0" u="none" strike="noStrike">
                          <a:solidFill>
                            <a:srgbClr val="000000"/>
                          </a:solidFill>
                          <a:effectLst/>
                          <a:latin typeface="Arial" panose="020B060402020202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GB" sz="2400" b="1" i="0" u="none" strike="noStrike" dirty="0">
                          <a:solidFill>
                            <a:srgbClr val="000000"/>
                          </a:solidFill>
                          <a:effectLst/>
                          <a:highlight>
                            <a:srgbClr val="CAEDFB"/>
                          </a:highlight>
                          <a:latin typeface="Arial" panose="020B0604020202020204" pitchFamily="34" charset="0"/>
                        </a:rPr>
                        <a:t>5,250 </a:t>
                      </a:r>
                    </a:p>
                  </a:txBody>
                  <a:tcPr marL="7620" marR="7620" marT="762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AEDFB"/>
                    </a:solidFill>
                  </a:tcPr>
                </a:tc>
                <a:extLst>
                  <a:ext uri="{0D108BD9-81ED-4DB2-BD59-A6C34878D82A}">
                    <a16:rowId xmlns:a16="http://schemas.microsoft.com/office/drawing/2014/main" val="2379409922"/>
                  </a:ext>
                </a:extLst>
              </a:tr>
            </a:tbl>
          </a:graphicData>
        </a:graphic>
      </p:graphicFrame>
    </p:spTree>
    <p:extLst>
      <p:ext uri="{BB962C8B-B14F-4D97-AF65-F5344CB8AC3E}">
        <p14:creationId xmlns:p14="http://schemas.microsoft.com/office/powerpoint/2010/main" val="3875209163"/>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4B7D1D-4F8C-4242-8AB7-EB8FFCB262B1}"/>
              </a:ext>
            </a:extLst>
          </p:cNvPr>
          <p:cNvSpPr>
            <a:spLocks noGrp="1"/>
          </p:cNvSpPr>
          <p:nvPr>
            <p:ph type="title" idx="4294967295"/>
          </p:nvPr>
        </p:nvSpPr>
        <p:spPr>
          <a:xfrm>
            <a:off x="3995738" y="-1033463"/>
            <a:ext cx="8196262" cy="1033463"/>
          </a:xfrm>
          <a:prstGeom prst="rect">
            <a:avLst/>
          </a:prstGeom>
        </p:spPr>
        <p:txBody>
          <a:bodyPr anchor="b"/>
          <a:lstStyle/>
          <a:p>
            <a:r>
              <a:rPr lang="en-GB" dirty="0"/>
              <a:t>General Slide Option 1</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2400657"/>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Practice Questions 2 Solutions</a:t>
            </a:r>
          </a:p>
        </p:txBody>
      </p:sp>
    </p:spTree>
    <p:extLst>
      <p:ext uri="{BB962C8B-B14F-4D97-AF65-F5344CB8AC3E}">
        <p14:creationId xmlns:p14="http://schemas.microsoft.com/office/powerpoint/2010/main" val="2235434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6150402"/>
          </a:xfrm>
          <a:prstGeom prst="rect">
            <a:avLst/>
          </a:prstGeom>
          <a:noFill/>
        </p:spPr>
        <p:txBody>
          <a:bodyPr wrap="square" rtlCol="0">
            <a:spAutoFit/>
          </a:bodyPr>
          <a:lstStyle/>
          <a:p>
            <a:pPr marL="342900" lvl="0" indent="-342900">
              <a:lnSpc>
                <a:spcPct val="150000"/>
              </a:lnSpc>
              <a:buFont typeface="+mj-lt"/>
              <a:buAutoNum type="arabicPeriod"/>
            </a:pPr>
            <a:r>
              <a:rPr lang="en-GB" sz="1700" dirty="0">
                <a:effectLst/>
                <a:latin typeface="Arial" panose="020B0604020202020204" pitchFamily="34" charset="0"/>
                <a:ea typeface="Calibri" panose="020F0502020204030204" pitchFamily="34" charset="0"/>
                <a:cs typeface="Arial" panose="020B0604020202020204" pitchFamily="34" charset="0"/>
              </a:rPr>
              <a:t>Shannon started her new business on Dec 1 and the following transactions are related to the month of December:</a:t>
            </a:r>
          </a:p>
          <a:p>
            <a:pPr marL="457200">
              <a:lnSpc>
                <a:spcPct val="150000"/>
              </a:lnSpc>
            </a:pPr>
            <a:r>
              <a:rPr lang="en-GB" sz="1700" dirty="0">
                <a:effectLst/>
                <a:latin typeface="Arial" panose="020B0604020202020204" pitchFamily="34" charset="0"/>
                <a:ea typeface="Calibri" panose="020F0502020204030204" pitchFamily="34" charset="0"/>
                <a:cs typeface="Arial" panose="020B0604020202020204" pitchFamily="34" charset="0"/>
              </a:rPr>
              <a:t>1 Dec Introduced a delivery van to the new business worth £16,000</a:t>
            </a:r>
          </a:p>
          <a:p>
            <a:pPr marL="457200">
              <a:lnSpc>
                <a:spcPct val="150000"/>
              </a:lnSpc>
            </a:pPr>
            <a:r>
              <a:rPr lang="en-GB" sz="1700" dirty="0">
                <a:effectLst/>
                <a:latin typeface="Arial" panose="020B0604020202020204" pitchFamily="34" charset="0"/>
                <a:ea typeface="Calibri" panose="020F0502020204030204" pitchFamily="34" charset="0"/>
                <a:cs typeface="Arial" panose="020B0604020202020204" pitchFamily="34" charset="0"/>
              </a:rPr>
              <a:t>2 Dec Took a laptop from home to the business: £1,500</a:t>
            </a:r>
          </a:p>
          <a:p>
            <a:pPr marL="457200">
              <a:lnSpc>
                <a:spcPct val="150000"/>
              </a:lnSpc>
            </a:pPr>
            <a:r>
              <a:rPr lang="en-GB" sz="1700" dirty="0">
                <a:effectLst/>
                <a:latin typeface="Arial" panose="020B0604020202020204" pitchFamily="34" charset="0"/>
                <a:ea typeface="Calibri" panose="020F0502020204030204" pitchFamily="34" charset="0"/>
                <a:cs typeface="Arial" panose="020B0604020202020204" pitchFamily="34" charset="0"/>
              </a:rPr>
              <a:t>3 Dec Withdrew £400 cash from business account to pay personal credit card debt.</a:t>
            </a:r>
          </a:p>
          <a:p>
            <a:pPr marL="457200">
              <a:lnSpc>
                <a:spcPct val="150000"/>
              </a:lnSpc>
            </a:pPr>
            <a:r>
              <a:rPr lang="en-GB" sz="1700" dirty="0">
                <a:effectLst/>
                <a:latin typeface="Arial" panose="020B0604020202020204" pitchFamily="34" charset="0"/>
                <a:ea typeface="Calibri" panose="020F0502020204030204" pitchFamily="34" charset="0"/>
                <a:cs typeface="Arial" panose="020B0604020202020204" pitchFamily="34" charset="0"/>
              </a:rPr>
              <a:t>4 Dec Transferred £20,000 to the business bank account from her personal account to cover business start-up costs</a:t>
            </a:r>
          </a:p>
          <a:p>
            <a:pPr marL="457200">
              <a:lnSpc>
                <a:spcPct val="150000"/>
              </a:lnSpc>
            </a:pPr>
            <a:r>
              <a:rPr lang="en-GB" sz="1700" dirty="0">
                <a:effectLst/>
                <a:latin typeface="Arial" panose="020B0604020202020204" pitchFamily="34" charset="0"/>
                <a:ea typeface="Calibri" panose="020F0502020204030204" pitchFamily="34" charset="0"/>
                <a:cs typeface="Arial" panose="020B0604020202020204" pitchFamily="34" charset="0"/>
              </a:rPr>
              <a:t>Which among the following should be included in the statement of financial position as Owner’s capital account balance?</a:t>
            </a:r>
          </a:p>
          <a:p>
            <a:pPr marL="457200">
              <a:lnSpc>
                <a:spcPct val="150000"/>
              </a:lnSpc>
            </a:pPr>
            <a:r>
              <a:rPr lang="en-GB" sz="1700" dirty="0">
                <a:effectLst/>
                <a:latin typeface="Arial" panose="020B0604020202020204" pitchFamily="34" charset="0"/>
                <a:ea typeface="Calibri" panose="020F0502020204030204" pitchFamily="34" charset="0"/>
                <a:cs typeface="Arial" panose="020B0604020202020204" pitchFamily="34" charset="0"/>
              </a:rPr>
              <a:t> </a:t>
            </a:r>
          </a:p>
          <a:p>
            <a:pPr marL="742950" lvl="1" indent="-285750">
              <a:lnSpc>
                <a:spcPct val="150000"/>
              </a:lnSpc>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£37,100</a:t>
            </a:r>
          </a:p>
          <a:p>
            <a:pPr marL="742950" lvl="1" indent="-285750">
              <a:lnSpc>
                <a:spcPct val="150000"/>
              </a:lnSpc>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£37,500</a:t>
            </a:r>
          </a:p>
          <a:p>
            <a:pPr marL="742950" lvl="1" indent="-285750">
              <a:lnSpc>
                <a:spcPct val="150000"/>
              </a:lnSpc>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£37,900</a:t>
            </a:r>
          </a:p>
          <a:p>
            <a:pPr marL="742950" lvl="1" indent="-285750">
              <a:lnSpc>
                <a:spcPct val="150000"/>
              </a:lnSpc>
              <a:spcAft>
                <a:spcPts val="800"/>
              </a:spcAft>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£34,900</a:t>
            </a:r>
          </a:p>
          <a:p>
            <a:pPr marL="228600" indent="-228600">
              <a:buFont typeface="+mj-lt"/>
              <a:buAutoNum type="arabicPeriod" startAt="4"/>
            </a:pPr>
            <a:endParaRPr lang="en-US"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360460740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212653" y="185954"/>
            <a:ext cx="10781415" cy="1107996"/>
          </a:xfrm>
          <a:prstGeom prst="rect">
            <a:avLst/>
          </a:prstGeom>
          <a:noFill/>
        </p:spPr>
        <p:txBody>
          <a:bodyPr wrap="square" rtlCol="0">
            <a:spAutoFit/>
          </a:bodyPr>
          <a:lstStyle/>
          <a:p>
            <a:pPr lvl="1">
              <a:lnSpc>
                <a:spcPct val="150000"/>
              </a:lnSpc>
            </a:pPr>
            <a:r>
              <a:rPr lang="en-GB" sz="2400" b="1" dirty="0">
                <a:highlight>
                  <a:srgbClr val="FFFF00"/>
                </a:highlight>
                <a:latin typeface="Arial" panose="020B0604020202020204" pitchFamily="34" charset="0"/>
                <a:ea typeface="Calibri" panose="020F0502020204030204" pitchFamily="34" charset="0"/>
                <a:cs typeface="Arial" panose="020B0604020202020204" pitchFamily="34" charset="0"/>
              </a:rPr>
              <a:t>A) £37,100  </a:t>
            </a:r>
            <a:r>
              <a:rPr lang="en-GB" sz="2400" b="1" i="1" dirty="0">
                <a:latin typeface="Arial" panose="020B0604020202020204" pitchFamily="34" charset="0"/>
                <a:ea typeface="Calibri" panose="020F0502020204030204" pitchFamily="34" charset="0"/>
                <a:cs typeface="Arial" panose="020B0604020202020204" pitchFamily="34" charset="0"/>
              </a:rPr>
              <a:t>    </a:t>
            </a:r>
            <a:r>
              <a:rPr lang="en-GB" sz="2400" b="1" i="1" dirty="0">
                <a:highlight>
                  <a:srgbClr val="FFFF00"/>
                </a:highlight>
                <a:latin typeface="Arial" panose="020B0604020202020204" pitchFamily="34" charset="0"/>
                <a:ea typeface="Calibri" panose="020F0502020204030204" pitchFamily="34" charset="0"/>
                <a:cs typeface="Arial" panose="020B0604020202020204" pitchFamily="34" charset="0"/>
              </a:rPr>
              <a:t>Remember the Separate Entity Concept/Principle!!!</a:t>
            </a:r>
            <a:endParaRPr lang="en-GB" sz="2400" b="1" i="1" dirty="0">
              <a:effectLst/>
              <a:highlight>
                <a:srgbClr val="FFFF00"/>
              </a:highlight>
              <a:latin typeface="Arial" panose="020B0604020202020204" pitchFamily="34" charset="0"/>
              <a:ea typeface="Calibri" panose="020F0502020204030204" pitchFamily="34" charset="0"/>
              <a:cs typeface="Arial" panose="020B0604020202020204" pitchFamily="34" charset="0"/>
            </a:endParaRPr>
          </a:p>
          <a:p>
            <a:pPr marL="228600" indent="-228600">
              <a:buFont typeface="+mj-lt"/>
              <a:buAutoNum type="arabicPeriod" startAt="4"/>
            </a:pPr>
            <a:endParaRPr lang="en-US"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graphicFrame>
        <p:nvGraphicFramePr>
          <p:cNvPr id="3" name="Table 2">
            <a:extLst>
              <a:ext uri="{FF2B5EF4-FFF2-40B4-BE49-F238E27FC236}">
                <a16:creationId xmlns:a16="http://schemas.microsoft.com/office/drawing/2014/main" id="{3EB95535-5AF0-C214-ED88-6EE58334E1A1}"/>
              </a:ext>
            </a:extLst>
          </p:cNvPr>
          <p:cNvGraphicFramePr>
            <a:graphicFrameLocks noGrp="1"/>
          </p:cNvGraphicFramePr>
          <p:nvPr>
            <p:extLst>
              <p:ext uri="{D42A27DB-BD31-4B8C-83A1-F6EECF244321}">
                <p14:modId xmlns:p14="http://schemas.microsoft.com/office/powerpoint/2010/main" val="3401935138"/>
              </p:ext>
            </p:extLst>
          </p:nvPr>
        </p:nvGraphicFramePr>
        <p:xfrm>
          <a:off x="329608" y="999461"/>
          <a:ext cx="11557591" cy="4413809"/>
        </p:xfrm>
        <a:graphic>
          <a:graphicData uri="http://schemas.openxmlformats.org/drawingml/2006/table">
            <a:tbl>
              <a:tblPr/>
              <a:tblGrid>
                <a:gridCol w="764138">
                  <a:extLst>
                    <a:ext uri="{9D8B030D-6E8A-4147-A177-3AD203B41FA5}">
                      <a16:colId xmlns:a16="http://schemas.microsoft.com/office/drawing/2014/main" val="2693835075"/>
                    </a:ext>
                  </a:extLst>
                </a:gridCol>
                <a:gridCol w="4950979">
                  <a:extLst>
                    <a:ext uri="{9D8B030D-6E8A-4147-A177-3AD203B41FA5}">
                      <a16:colId xmlns:a16="http://schemas.microsoft.com/office/drawing/2014/main" val="3654969822"/>
                    </a:ext>
                  </a:extLst>
                </a:gridCol>
                <a:gridCol w="939254">
                  <a:extLst>
                    <a:ext uri="{9D8B030D-6E8A-4147-A177-3AD203B41FA5}">
                      <a16:colId xmlns:a16="http://schemas.microsoft.com/office/drawing/2014/main" val="522091847"/>
                    </a:ext>
                  </a:extLst>
                </a:gridCol>
                <a:gridCol w="1178046">
                  <a:extLst>
                    <a:ext uri="{9D8B030D-6E8A-4147-A177-3AD203B41FA5}">
                      <a16:colId xmlns:a16="http://schemas.microsoft.com/office/drawing/2014/main" val="3587327604"/>
                    </a:ext>
                  </a:extLst>
                </a:gridCol>
                <a:gridCol w="3725174">
                  <a:extLst>
                    <a:ext uri="{9D8B030D-6E8A-4147-A177-3AD203B41FA5}">
                      <a16:colId xmlns:a16="http://schemas.microsoft.com/office/drawing/2014/main" val="2237863757"/>
                    </a:ext>
                  </a:extLst>
                </a:gridCol>
              </a:tblGrid>
              <a:tr h="1013701">
                <a:tc>
                  <a:txBody>
                    <a:bodyPr/>
                    <a:lstStyle/>
                    <a:p>
                      <a:pPr algn="ctr" fontAlgn="ctr"/>
                      <a:r>
                        <a:rPr lang="en-GB" sz="1600" b="1" i="0" u="none" strike="noStrike">
                          <a:solidFill>
                            <a:srgbClr val="000000"/>
                          </a:solidFill>
                          <a:effectLst/>
                          <a:highlight>
                            <a:srgbClr val="F2F2F2"/>
                          </a:highlight>
                          <a:latin typeface="Arial" panose="020B0604020202020204" pitchFamily="34" charset="0"/>
                          <a:cs typeface="Arial" panose="020B0604020202020204" pitchFamily="34" charset="0"/>
                        </a:rPr>
                        <a:t>S/N</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1600" b="1" i="0" u="none" strike="noStrike">
                          <a:solidFill>
                            <a:srgbClr val="000000"/>
                          </a:solidFill>
                          <a:effectLst/>
                          <a:highlight>
                            <a:srgbClr val="F2F2F2"/>
                          </a:highlight>
                          <a:latin typeface="Arial" panose="020B0604020202020204" pitchFamily="34" charset="0"/>
                          <a:cs typeface="Arial" panose="020B0604020202020204" pitchFamily="34" charset="0"/>
                        </a:rPr>
                        <a:t>Transaction</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1600" b="1" i="0" u="none" strike="noStrike">
                          <a:solidFill>
                            <a:srgbClr val="000000"/>
                          </a:solidFill>
                          <a:effectLst/>
                          <a:highlight>
                            <a:srgbClr val="F2F2F2"/>
                          </a:highlight>
                          <a:latin typeface="Arial" panose="020B0604020202020204" pitchFamily="34" charset="0"/>
                          <a:cs typeface="Arial" panose="020B0604020202020204" pitchFamily="34" charset="0"/>
                        </a:rPr>
                        <a:t>Owners Capital?</a:t>
                      </a:r>
                      <a:br>
                        <a:rPr lang="en-GB" sz="1600" b="1" i="0" u="none" strike="noStrike">
                          <a:solidFill>
                            <a:srgbClr val="000000"/>
                          </a:solidFill>
                          <a:effectLst/>
                          <a:highlight>
                            <a:srgbClr val="F2F2F2"/>
                          </a:highlight>
                          <a:latin typeface="Arial" panose="020B0604020202020204" pitchFamily="34" charset="0"/>
                          <a:cs typeface="Arial" panose="020B0604020202020204" pitchFamily="34" charset="0"/>
                        </a:rPr>
                      </a:br>
                      <a:r>
                        <a:rPr lang="en-GB" sz="1600" b="1" i="0" u="none" strike="noStrike">
                          <a:solidFill>
                            <a:srgbClr val="000000"/>
                          </a:solidFill>
                          <a:effectLst/>
                          <a:highlight>
                            <a:srgbClr val="F2F2F2"/>
                          </a:highlight>
                          <a:latin typeface="Arial" panose="020B0604020202020204" pitchFamily="34" charset="0"/>
                          <a:cs typeface="Arial" panose="020B0604020202020204" pitchFamily="34" charset="0"/>
                        </a:rPr>
                        <a:t>Y/N</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1600" b="1" i="0" u="none" strike="noStrike">
                          <a:solidFill>
                            <a:srgbClr val="000000"/>
                          </a:solidFill>
                          <a:effectLst/>
                          <a:highlight>
                            <a:srgbClr val="F2F2F2"/>
                          </a:highlight>
                          <a:latin typeface="Arial" panose="020B0604020202020204" pitchFamily="34" charset="0"/>
                          <a:cs typeface="Arial" panose="020B0604020202020204" pitchFamily="34" charset="0"/>
                        </a:rPr>
                        <a:t>Amount</a:t>
                      </a:r>
                      <a:br>
                        <a:rPr lang="en-GB" sz="1600" b="1" i="0" u="none" strike="noStrike">
                          <a:solidFill>
                            <a:srgbClr val="000000"/>
                          </a:solidFill>
                          <a:effectLst/>
                          <a:highlight>
                            <a:srgbClr val="F2F2F2"/>
                          </a:highlight>
                          <a:latin typeface="Arial" panose="020B0604020202020204" pitchFamily="34" charset="0"/>
                          <a:cs typeface="Arial" panose="020B0604020202020204" pitchFamily="34" charset="0"/>
                        </a:rPr>
                      </a:br>
                      <a:r>
                        <a:rPr lang="en-GB" sz="1600" b="1" i="0" u="none" strike="noStrike">
                          <a:solidFill>
                            <a:srgbClr val="000000"/>
                          </a:solidFill>
                          <a:effectLst/>
                          <a:highlight>
                            <a:srgbClr val="F2F2F2"/>
                          </a:highlight>
                          <a:latin typeface="Arial" panose="020B0604020202020204" pitchFamily="34" charset="0"/>
                          <a:cs typeface="Arial" panose="020B0604020202020204" pitchFamily="34" charset="0"/>
                        </a:rPr>
                        <a:t>£</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1600" b="1" i="0" u="none" strike="noStrike">
                          <a:solidFill>
                            <a:srgbClr val="000000"/>
                          </a:solidFill>
                          <a:effectLst/>
                          <a:highlight>
                            <a:srgbClr val="F2F2F2"/>
                          </a:highlight>
                          <a:latin typeface="Arial" panose="020B0604020202020204" pitchFamily="34" charset="0"/>
                          <a:cs typeface="Arial" panose="020B0604020202020204" pitchFamily="34" charset="0"/>
                        </a:rPr>
                        <a:t>COMMENT</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4283101607"/>
                  </a:ext>
                </a:extLst>
              </a:tr>
              <a:tr h="633564">
                <a:tc>
                  <a:txBody>
                    <a:bodyPr/>
                    <a:lstStyle/>
                    <a:p>
                      <a:pPr algn="ctr" fontAlgn="ctr"/>
                      <a:r>
                        <a:rPr lang="en-GB" sz="1600" b="0" i="0" u="none" strike="noStrike">
                          <a:solidFill>
                            <a:srgbClr val="000000"/>
                          </a:solidFill>
                          <a:effectLst/>
                          <a:latin typeface="Arial" panose="020B0604020202020204" pitchFamily="34" charset="0"/>
                          <a:cs typeface="Arial" panose="020B0604020202020204" pitchFamily="34" charset="0"/>
                        </a:rPr>
                        <a:t>1</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600" b="0" i="0" u="none" strike="noStrike">
                          <a:solidFill>
                            <a:srgbClr val="000000"/>
                          </a:solidFill>
                          <a:effectLst/>
                          <a:latin typeface="Arial" panose="020B0604020202020204" pitchFamily="34" charset="0"/>
                          <a:cs typeface="Arial" panose="020B0604020202020204" pitchFamily="34" charset="0"/>
                        </a:rPr>
                        <a:t>Introduced a delivery van to the new business worth £16,000</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GB" sz="1600" b="0" i="0" u="none" strike="noStrike">
                          <a:solidFill>
                            <a:srgbClr val="000000"/>
                          </a:solidFill>
                          <a:effectLst/>
                          <a:latin typeface="Arial" panose="020B0604020202020204" pitchFamily="34" charset="0"/>
                          <a:cs typeface="Arial" panose="020B0604020202020204" pitchFamily="34" charset="0"/>
                        </a:rPr>
                        <a:t>Y</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GB" sz="1600" b="0" i="0" u="none" strike="noStrike" dirty="0">
                          <a:solidFill>
                            <a:srgbClr val="000000"/>
                          </a:solidFill>
                          <a:effectLst/>
                          <a:latin typeface="Arial" panose="020B0604020202020204" pitchFamily="34" charset="0"/>
                          <a:cs typeface="Arial" panose="020B0604020202020204" pitchFamily="34" charset="0"/>
                        </a:rPr>
                        <a:t>16,000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2">
                  <a:txBody>
                    <a:bodyPr/>
                    <a:lstStyle/>
                    <a:p>
                      <a:pPr algn="l" fontAlgn="ctr"/>
                      <a:r>
                        <a:rPr lang="en-US" sz="1600" b="0" i="0" u="none" strike="noStrike">
                          <a:solidFill>
                            <a:srgbClr val="000000"/>
                          </a:solidFill>
                          <a:effectLst/>
                          <a:latin typeface="Arial" panose="020B0604020202020204" pitchFamily="34" charset="0"/>
                          <a:cs typeface="Arial" panose="020B0604020202020204" pitchFamily="34" charset="0"/>
                        </a:rPr>
                        <a:t>Owner introduced personal assets (van and laptop) into the business</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30547857"/>
                  </a:ext>
                </a:extLst>
              </a:tr>
              <a:tr h="329454">
                <a:tc>
                  <a:txBody>
                    <a:bodyPr/>
                    <a:lstStyle/>
                    <a:p>
                      <a:pPr algn="ctr" fontAlgn="ctr"/>
                      <a:r>
                        <a:rPr lang="en-GB" sz="1600" b="0" i="0" u="none" strike="noStrike">
                          <a:solidFill>
                            <a:srgbClr val="000000"/>
                          </a:solidFill>
                          <a:effectLst/>
                          <a:latin typeface="Arial" panose="020B0604020202020204" pitchFamily="34" charset="0"/>
                          <a:cs typeface="Arial" panose="020B0604020202020204" pitchFamily="34" charset="0"/>
                        </a:rPr>
                        <a:t>2</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600" b="0" i="0" u="none" strike="noStrike">
                          <a:solidFill>
                            <a:srgbClr val="000000"/>
                          </a:solidFill>
                          <a:effectLst/>
                          <a:latin typeface="Arial" panose="020B0604020202020204" pitchFamily="34" charset="0"/>
                          <a:cs typeface="Arial" panose="020B0604020202020204" pitchFamily="34" charset="0"/>
                        </a:rPr>
                        <a:t>Took a laptop from home to the business: £1,500</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GB" sz="1600" b="0" i="0" u="none" strike="noStrike">
                          <a:solidFill>
                            <a:srgbClr val="000000"/>
                          </a:solidFill>
                          <a:effectLst/>
                          <a:latin typeface="Arial" panose="020B0604020202020204" pitchFamily="34" charset="0"/>
                          <a:cs typeface="Arial" panose="020B0604020202020204" pitchFamily="34" charset="0"/>
                        </a:rPr>
                        <a:t>Y</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GB" sz="1600" b="0" i="0" u="none" strike="noStrike" dirty="0">
                          <a:solidFill>
                            <a:srgbClr val="000000"/>
                          </a:solidFill>
                          <a:effectLst/>
                          <a:latin typeface="Arial" panose="020B0604020202020204" pitchFamily="34" charset="0"/>
                          <a:cs typeface="Arial" panose="020B0604020202020204" pitchFamily="34" charset="0"/>
                        </a:rPr>
                        <a:t>  1,500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en-GB"/>
                    </a:p>
                  </a:txBody>
                  <a:tcPr/>
                </a:tc>
                <a:extLst>
                  <a:ext uri="{0D108BD9-81ED-4DB2-BD59-A6C34878D82A}">
                    <a16:rowId xmlns:a16="http://schemas.microsoft.com/office/drawing/2014/main" val="2151209241"/>
                  </a:ext>
                </a:extLst>
              </a:tr>
              <a:tr h="1292470">
                <a:tc>
                  <a:txBody>
                    <a:bodyPr/>
                    <a:lstStyle/>
                    <a:p>
                      <a:pPr algn="ctr" fontAlgn="ctr"/>
                      <a:r>
                        <a:rPr lang="en-GB" sz="1600" b="0" i="0" u="none" strike="noStrike" dirty="0">
                          <a:solidFill>
                            <a:srgbClr val="FF0000"/>
                          </a:solidFill>
                          <a:effectLst/>
                          <a:highlight>
                            <a:srgbClr val="F2F2F2"/>
                          </a:highlight>
                          <a:latin typeface="Arial" panose="020B0604020202020204" pitchFamily="34" charset="0"/>
                          <a:cs typeface="Arial" panose="020B0604020202020204" pitchFamily="34" charset="0"/>
                        </a:rPr>
                        <a:t>3</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ctr"/>
                      <a:r>
                        <a:rPr lang="en-US" sz="1600" b="0" i="0" u="none" strike="noStrike" dirty="0">
                          <a:solidFill>
                            <a:srgbClr val="FF0000"/>
                          </a:solidFill>
                          <a:effectLst/>
                          <a:highlight>
                            <a:srgbClr val="F2F2F2"/>
                          </a:highlight>
                          <a:latin typeface="Arial" panose="020B0604020202020204" pitchFamily="34" charset="0"/>
                          <a:cs typeface="Arial" panose="020B0604020202020204" pitchFamily="34" charset="0"/>
                        </a:rPr>
                        <a:t>Withdrew £400 cash from business account to pay personal credit card debt.</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1600" b="0" i="0" u="none" strike="noStrike" dirty="0">
                          <a:solidFill>
                            <a:srgbClr val="FF0000"/>
                          </a:solidFill>
                          <a:effectLst/>
                          <a:highlight>
                            <a:srgbClr val="F2F2F2"/>
                          </a:highlight>
                          <a:latin typeface="Arial" panose="020B0604020202020204" pitchFamily="34" charset="0"/>
                          <a:cs typeface="Arial" panose="020B0604020202020204" pitchFamily="34" charset="0"/>
                        </a:rPr>
                        <a:t>Y</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1600" b="0" i="0" u="none" strike="noStrike" dirty="0">
                          <a:solidFill>
                            <a:srgbClr val="FF0000"/>
                          </a:solidFill>
                          <a:effectLst/>
                          <a:highlight>
                            <a:srgbClr val="F2F2F2"/>
                          </a:highlight>
                          <a:latin typeface="Arial" panose="020B0604020202020204" pitchFamily="34" charset="0"/>
                          <a:cs typeface="Arial" panose="020B0604020202020204" pitchFamily="34" charset="0"/>
                        </a:rPr>
                        <a:t>   -400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ctr"/>
                      <a:r>
                        <a:rPr lang="en-US" sz="1600" b="0" i="0" u="none" strike="noStrike" dirty="0">
                          <a:solidFill>
                            <a:srgbClr val="FF0000"/>
                          </a:solidFill>
                          <a:effectLst/>
                          <a:highlight>
                            <a:srgbClr val="F2F2F2"/>
                          </a:highlight>
                          <a:latin typeface="Arial" panose="020B0604020202020204" pitchFamily="34" charset="0"/>
                          <a:cs typeface="Arial" panose="020B0604020202020204" pitchFamily="34" charset="0"/>
                        </a:rPr>
                        <a:t>This is called </a:t>
                      </a:r>
                      <a:r>
                        <a:rPr lang="en-US" sz="1600" b="0" i="1" u="none" strike="noStrike" dirty="0">
                          <a:solidFill>
                            <a:srgbClr val="FF0000"/>
                          </a:solidFill>
                          <a:effectLst/>
                          <a:highlight>
                            <a:srgbClr val="F2F2F2"/>
                          </a:highlight>
                          <a:latin typeface="Arial" panose="020B0604020202020204" pitchFamily="34" charset="0"/>
                          <a:cs typeface="Arial" panose="020B0604020202020204" pitchFamily="34" charset="0"/>
                        </a:rPr>
                        <a:t>"Drawings"</a:t>
                      </a:r>
                      <a:r>
                        <a:rPr lang="en-US" sz="1600" b="0" i="0" u="none" strike="noStrike" dirty="0">
                          <a:solidFill>
                            <a:srgbClr val="FF0000"/>
                          </a:solidFill>
                          <a:effectLst/>
                          <a:highlight>
                            <a:srgbClr val="F2F2F2"/>
                          </a:highlight>
                          <a:latin typeface="Arial" panose="020B0604020202020204" pitchFamily="34" charset="0"/>
                          <a:cs typeface="Arial" panose="020B0604020202020204" pitchFamily="34" charset="0"/>
                        </a:rPr>
                        <a:t> in accounting i.e. when an owner </a:t>
                      </a:r>
                      <a:r>
                        <a:rPr lang="en-US" sz="1600" b="0" i="0" u="none" strike="noStrike" dirty="0" err="1">
                          <a:solidFill>
                            <a:srgbClr val="FF0000"/>
                          </a:solidFill>
                          <a:effectLst/>
                          <a:highlight>
                            <a:srgbClr val="F2F2F2"/>
                          </a:highlight>
                          <a:latin typeface="Arial" panose="020B0604020202020204" pitchFamily="34" charset="0"/>
                          <a:cs typeface="Arial" panose="020B0604020202020204" pitchFamily="34" charset="0"/>
                        </a:rPr>
                        <a:t>utilises</a:t>
                      </a:r>
                      <a:r>
                        <a:rPr lang="en-US" sz="1600" b="0" i="0" u="none" strike="noStrike" dirty="0">
                          <a:solidFill>
                            <a:srgbClr val="FF0000"/>
                          </a:solidFill>
                          <a:effectLst/>
                          <a:highlight>
                            <a:srgbClr val="F2F2F2"/>
                          </a:highlight>
                          <a:latin typeface="Arial" panose="020B0604020202020204" pitchFamily="34" charset="0"/>
                          <a:cs typeface="Arial" panose="020B0604020202020204" pitchFamily="34" charset="0"/>
                        </a:rPr>
                        <a:t> business asset (in this case cash) for personal, non-business use.</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2719731064"/>
                  </a:ext>
                </a:extLst>
              </a:tr>
              <a:tr h="695312">
                <a:tc>
                  <a:txBody>
                    <a:bodyPr/>
                    <a:lstStyle/>
                    <a:p>
                      <a:pPr algn="ctr" fontAlgn="ctr"/>
                      <a:r>
                        <a:rPr lang="en-GB" sz="1600" b="0" i="0" u="none" strike="noStrike">
                          <a:solidFill>
                            <a:srgbClr val="000000"/>
                          </a:solidFill>
                          <a:effectLst/>
                          <a:latin typeface="Arial" panose="020B0604020202020204" pitchFamily="34" charset="0"/>
                          <a:cs typeface="Arial" panose="020B0604020202020204" pitchFamily="34" charset="0"/>
                        </a:rPr>
                        <a:t>4</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noFill/>
                  </a:tcPr>
                </a:tc>
                <a:tc>
                  <a:txBody>
                    <a:bodyPr/>
                    <a:lstStyle/>
                    <a:p>
                      <a:pPr algn="l" fontAlgn="ctr"/>
                      <a:r>
                        <a:rPr lang="en-US" sz="1600" b="0" i="0" u="none" strike="noStrike">
                          <a:solidFill>
                            <a:srgbClr val="000000"/>
                          </a:solidFill>
                          <a:effectLst/>
                          <a:latin typeface="Arial" panose="020B0604020202020204" pitchFamily="34" charset="0"/>
                          <a:cs typeface="Arial" panose="020B0604020202020204" pitchFamily="34" charset="0"/>
                        </a:rPr>
                        <a:t>Transferred £20,000 to the business bank account from her personal account to cover business start-up costs</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noFill/>
                  </a:tcPr>
                </a:tc>
                <a:tc>
                  <a:txBody>
                    <a:bodyPr/>
                    <a:lstStyle/>
                    <a:p>
                      <a:pPr algn="ctr" fontAlgn="ctr"/>
                      <a:r>
                        <a:rPr lang="en-GB" sz="1600" b="0" i="0" u="none" strike="noStrike">
                          <a:solidFill>
                            <a:srgbClr val="000000"/>
                          </a:solidFill>
                          <a:effectLst/>
                          <a:latin typeface="Arial" panose="020B0604020202020204" pitchFamily="34" charset="0"/>
                          <a:cs typeface="Arial" panose="020B0604020202020204" pitchFamily="34" charset="0"/>
                        </a:rPr>
                        <a:t>Y</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noFill/>
                  </a:tcPr>
                </a:tc>
                <a:tc>
                  <a:txBody>
                    <a:bodyPr/>
                    <a:lstStyle/>
                    <a:p>
                      <a:pPr algn="ctr" fontAlgn="ctr"/>
                      <a:r>
                        <a:rPr lang="en-GB" sz="1600" b="0" i="0" u="none" strike="noStrike" dirty="0">
                          <a:solidFill>
                            <a:srgbClr val="000000"/>
                          </a:solidFill>
                          <a:effectLst/>
                          <a:latin typeface="Arial" panose="020B0604020202020204" pitchFamily="34" charset="0"/>
                          <a:cs typeface="Arial" panose="020B0604020202020204" pitchFamily="34" charset="0"/>
                        </a:rPr>
                        <a:t>    20,000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noFill/>
                  </a:tcPr>
                </a:tc>
                <a:tc>
                  <a:txBody>
                    <a:bodyPr/>
                    <a:lstStyle/>
                    <a:p>
                      <a:pPr algn="l" fontAlgn="ctr"/>
                      <a:r>
                        <a:rPr lang="en-US" sz="1600" b="0" i="0" u="none" strike="noStrike">
                          <a:solidFill>
                            <a:srgbClr val="000000"/>
                          </a:solidFill>
                          <a:effectLst/>
                          <a:latin typeface="Arial" panose="020B0604020202020204" pitchFamily="34" charset="0"/>
                          <a:cs typeface="Arial" panose="020B0604020202020204" pitchFamily="34" charset="0"/>
                        </a:rPr>
                        <a:t>Owner introduced personal assets (van) into the business</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noFill/>
                  </a:tcPr>
                </a:tc>
                <a:extLst>
                  <a:ext uri="{0D108BD9-81ED-4DB2-BD59-A6C34878D82A}">
                    <a16:rowId xmlns:a16="http://schemas.microsoft.com/office/drawing/2014/main" val="2763942514"/>
                  </a:ext>
                </a:extLst>
              </a:tr>
              <a:tr h="405480">
                <a:tc>
                  <a:txBody>
                    <a:bodyPr/>
                    <a:lstStyle/>
                    <a:p>
                      <a:pPr algn="l" fontAlgn="b"/>
                      <a:r>
                        <a:rPr lang="en-GB" sz="1600" b="1" i="0" u="none" strike="noStrike">
                          <a:solidFill>
                            <a:srgbClr val="000000"/>
                          </a:solidFill>
                          <a:effectLst/>
                          <a:highlight>
                            <a:srgbClr val="DAF2D0"/>
                          </a:highlight>
                          <a:latin typeface="Arial" panose="020B0604020202020204" pitchFamily="34" charset="0"/>
                          <a:cs typeface="Arial" panose="020B0604020202020204" pitchFamily="34" charset="0"/>
                        </a:rPr>
                        <a:t> </a:t>
                      </a:r>
                    </a:p>
                  </a:txBody>
                  <a:tcPr marL="7620" marR="7620" marT="762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F2D0"/>
                    </a:solidFill>
                  </a:tcPr>
                </a:tc>
                <a:tc>
                  <a:txBody>
                    <a:bodyPr/>
                    <a:lstStyle/>
                    <a:p>
                      <a:pPr algn="ctr" fontAlgn="ctr"/>
                      <a:r>
                        <a:rPr lang="en-GB" sz="1800" b="1" i="0" u="none" strike="noStrike" dirty="0">
                          <a:solidFill>
                            <a:srgbClr val="000000"/>
                          </a:solidFill>
                          <a:effectLst/>
                          <a:highlight>
                            <a:srgbClr val="DAF2D0"/>
                          </a:highlight>
                          <a:latin typeface="Arial" panose="020B0604020202020204" pitchFamily="34" charset="0"/>
                          <a:cs typeface="Arial" panose="020B0604020202020204" pitchFamily="34" charset="0"/>
                        </a:rPr>
                        <a:t>Owner's Capital (SFP)</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F2D0"/>
                    </a:solidFill>
                  </a:tcPr>
                </a:tc>
                <a:tc>
                  <a:txBody>
                    <a:bodyPr/>
                    <a:lstStyle/>
                    <a:p>
                      <a:pPr algn="l" fontAlgn="ctr"/>
                      <a:r>
                        <a:rPr lang="en-GB" sz="1800" b="1" i="0" u="none" strike="noStrike" dirty="0">
                          <a:solidFill>
                            <a:srgbClr val="000000"/>
                          </a:solidFill>
                          <a:effectLst/>
                          <a:highlight>
                            <a:srgbClr val="DAF2D0"/>
                          </a:highlight>
                          <a:latin typeface="Arial" panose="020B0604020202020204" pitchFamily="34" charset="0"/>
                          <a:cs typeface="Arial" panose="020B0604020202020204" pitchFamily="34" charset="0"/>
                        </a:rPr>
                        <a:t>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F2D0"/>
                    </a:solidFill>
                  </a:tcPr>
                </a:tc>
                <a:tc>
                  <a:txBody>
                    <a:bodyPr/>
                    <a:lstStyle/>
                    <a:p>
                      <a:pPr algn="ctr" fontAlgn="ctr"/>
                      <a:r>
                        <a:rPr lang="en-GB" sz="1800" b="1" i="0" u="none" strike="noStrike" dirty="0">
                          <a:solidFill>
                            <a:srgbClr val="000000"/>
                          </a:solidFill>
                          <a:effectLst/>
                          <a:highlight>
                            <a:srgbClr val="DAF2D0"/>
                          </a:highlight>
                          <a:latin typeface="Arial" panose="020B0604020202020204" pitchFamily="34" charset="0"/>
                          <a:cs typeface="Arial" panose="020B0604020202020204" pitchFamily="34" charset="0"/>
                        </a:rPr>
                        <a:t>   37,100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F2D0"/>
                    </a:solidFill>
                  </a:tcPr>
                </a:tc>
                <a:tc>
                  <a:txBody>
                    <a:bodyPr/>
                    <a:lstStyle/>
                    <a:p>
                      <a:pPr algn="l" fontAlgn="ctr"/>
                      <a:r>
                        <a:rPr lang="en-GB" sz="1600" b="1" i="0" u="none" strike="noStrike" dirty="0">
                          <a:solidFill>
                            <a:srgbClr val="000000"/>
                          </a:solidFill>
                          <a:effectLst/>
                          <a:highlight>
                            <a:srgbClr val="DAF2D0"/>
                          </a:highlight>
                          <a:latin typeface="Arial" panose="020B0604020202020204" pitchFamily="34" charset="0"/>
                          <a:cs typeface="Arial" panose="020B0604020202020204" pitchFamily="34" charset="0"/>
                        </a:rPr>
                        <a:t>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F2D0"/>
                    </a:solidFill>
                  </a:tcPr>
                </a:tc>
                <a:extLst>
                  <a:ext uri="{0D108BD9-81ED-4DB2-BD59-A6C34878D82A}">
                    <a16:rowId xmlns:a16="http://schemas.microsoft.com/office/drawing/2014/main" val="4001422888"/>
                  </a:ext>
                </a:extLst>
              </a:tr>
            </a:tbl>
          </a:graphicData>
        </a:graphic>
      </p:graphicFrame>
    </p:spTree>
    <p:extLst>
      <p:ext uri="{BB962C8B-B14F-4D97-AF65-F5344CB8AC3E}">
        <p14:creationId xmlns:p14="http://schemas.microsoft.com/office/powerpoint/2010/main" val="3320672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4B7D1D-4F8C-4242-8AB7-EB8FFCB262B1}"/>
              </a:ext>
            </a:extLst>
          </p:cNvPr>
          <p:cNvSpPr>
            <a:spLocks noGrp="1"/>
          </p:cNvSpPr>
          <p:nvPr>
            <p:ph type="title" idx="4294967295"/>
          </p:nvPr>
        </p:nvSpPr>
        <p:spPr>
          <a:xfrm>
            <a:off x="3995738" y="-1033463"/>
            <a:ext cx="8196262" cy="1033463"/>
          </a:xfrm>
          <a:prstGeom prst="rect">
            <a:avLst/>
          </a:prstGeom>
        </p:spPr>
        <p:txBody>
          <a:bodyPr anchor="b"/>
          <a:lstStyle/>
          <a:p>
            <a:r>
              <a:rPr lang="en-GB" dirty="0"/>
              <a:t>General Slide Option 1</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2400657"/>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Practice Questions 1 Solutions</a:t>
            </a:r>
          </a:p>
        </p:txBody>
      </p:sp>
    </p:spTree>
    <p:extLst>
      <p:ext uri="{BB962C8B-B14F-4D97-AF65-F5344CB8AC3E}">
        <p14:creationId xmlns:p14="http://schemas.microsoft.com/office/powerpoint/2010/main" val="112126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5088573"/>
          </a:xfrm>
          <a:prstGeom prst="rect">
            <a:avLst/>
          </a:prstGeom>
          <a:noFill/>
        </p:spPr>
        <p:txBody>
          <a:bodyPr wrap="square" rtlCol="0">
            <a:spAutoFit/>
          </a:bodyPr>
          <a:lstStyle/>
          <a:p>
            <a:pPr marL="342900" lvl="0" indent="-342900">
              <a:lnSpc>
                <a:spcPct val="150000"/>
              </a:lnSpc>
              <a:buFont typeface="+mj-lt"/>
              <a:buAutoNum type="arabicPeriod" startAt="2"/>
            </a:pPr>
            <a:r>
              <a:rPr lang="en-GB" sz="2400" i="1" dirty="0">
                <a:effectLst/>
                <a:latin typeface="Arial" panose="020B0604020202020204" pitchFamily="34" charset="0"/>
                <a:ea typeface="Calibri" panose="020F0502020204030204" pitchFamily="34" charset="0"/>
                <a:cs typeface="Arial" panose="020B0604020202020204" pitchFamily="34" charset="0"/>
              </a:rPr>
              <a:t>Chalk </a:t>
            </a:r>
            <a:r>
              <a:rPr lang="en-GB" sz="2400" dirty="0">
                <a:effectLst/>
                <a:latin typeface="Arial" panose="020B0604020202020204" pitchFamily="34" charset="0"/>
                <a:ea typeface="Calibri" panose="020F0502020204030204" pitchFamily="34" charset="0"/>
                <a:cs typeface="Arial" panose="020B0604020202020204" pitchFamily="34" charset="0"/>
              </a:rPr>
              <a:t>purchases £500 worth of cheese </a:t>
            </a:r>
            <a:r>
              <a:rPr lang="en-GB" sz="2400" i="1" dirty="0">
                <a:effectLst/>
                <a:latin typeface="Arial" panose="020B0604020202020204" pitchFamily="34" charset="0"/>
                <a:ea typeface="Calibri" panose="020F0502020204030204" pitchFamily="34" charset="0"/>
                <a:cs typeface="Arial" panose="020B0604020202020204" pitchFamily="34" charset="0"/>
              </a:rPr>
              <a:t>from Cheddar Co. Chalk </a:t>
            </a:r>
            <a:r>
              <a:rPr lang="en-GB" sz="2400" dirty="0">
                <a:effectLst/>
                <a:latin typeface="Arial" panose="020B0604020202020204" pitchFamily="34" charset="0"/>
                <a:ea typeface="Calibri" panose="020F0502020204030204" pitchFamily="34" charset="0"/>
                <a:cs typeface="Arial" panose="020B0604020202020204" pitchFamily="34" charset="0"/>
              </a:rPr>
              <a:t>agrees to pay </a:t>
            </a:r>
            <a:r>
              <a:rPr lang="en-GB" sz="2400" i="1" dirty="0">
                <a:effectLst/>
                <a:latin typeface="Arial" panose="020B0604020202020204" pitchFamily="34" charset="0"/>
                <a:ea typeface="Calibri" panose="020F0502020204030204" pitchFamily="34" charset="0"/>
                <a:cs typeface="Arial" panose="020B0604020202020204" pitchFamily="34" charset="0"/>
              </a:rPr>
              <a:t>Cheddar Co </a:t>
            </a:r>
            <a:r>
              <a:rPr lang="en-GB" sz="2400" dirty="0">
                <a:effectLst/>
                <a:latin typeface="Arial" panose="020B0604020202020204" pitchFamily="34" charset="0"/>
                <a:ea typeface="Calibri" panose="020F0502020204030204" pitchFamily="34" charset="0"/>
                <a:cs typeface="Arial" panose="020B0604020202020204" pitchFamily="34" charset="0"/>
              </a:rPr>
              <a:t>in 30 days' time. What is the double entry to record the purchase in </a:t>
            </a:r>
            <a:r>
              <a:rPr lang="en-GB" sz="2400" i="1" dirty="0">
                <a:effectLst/>
                <a:latin typeface="Arial" panose="020B0604020202020204" pitchFamily="34" charset="0"/>
                <a:ea typeface="Calibri" panose="020F0502020204030204" pitchFamily="34" charset="0"/>
                <a:cs typeface="Arial" panose="020B0604020202020204" pitchFamily="34" charset="0"/>
              </a:rPr>
              <a:t>Cheddar Co's </a:t>
            </a:r>
            <a:r>
              <a:rPr lang="en-GB" sz="2400" dirty="0">
                <a:effectLst/>
                <a:latin typeface="Arial" panose="020B0604020202020204" pitchFamily="34" charset="0"/>
                <a:ea typeface="Calibri" panose="020F0502020204030204" pitchFamily="34" charset="0"/>
                <a:cs typeface="Arial" panose="020B0604020202020204" pitchFamily="34" charset="0"/>
              </a:rPr>
              <a:t>books?</a:t>
            </a:r>
          </a:p>
          <a:p>
            <a:pPr marL="457200">
              <a:lnSpc>
                <a:spcPct val="150000"/>
              </a:lnSpc>
            </a:pPr>
            <a:r>
              <a:rPr lang="en-GB" sz="24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Debit sales £500, credit receivables £500</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Debit purchases £500, credit payables £500</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Debit receivables £500, credit sales £500</a:t>
            </a:r>
          </a:p>
          <a:p>
            <a:pPr marL="914400" lvl="1" indent="-457200">
              <a:lnSpc>
                <a:spcPct val="150000"/>
              </a:lnSpc>
              <a:spcAft>
                <a:spcPts val="800"/>
              </a:spcAft>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Debit payables £500, credit purchases £500</a:t>
            </a:r>
          </a:p>
          <a:p>
            <a:pPr marL="228600" indent="-228600">
              <a:buFont typeface="+mj-lt"/>
              <a:buAutoNum type="arabicPeriod" startAt="4"/>
            </a:pPr>
            <a:endParaRPr lang="en-US"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44566467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127591" y="267210"/>
            <a:ext cx="10930270" cy="4431983"/>
          </a:xfrm>
          <a:prstGeom prst="rect">
            <a:avLst/>
          </a:prstGeom>
          <a:noFill/>
        </p:spPr>
        <p:txBody>
          <a:bodyPr wrap="square" rtlCol="0">
            <a:spAutoFit/>
          </a:bodyPr>
          <a:lstStyle/>
          <a:p>
            <a:pPr lvl="1">
              <a:lnSpc>
                <a:spcPct val="150000"/>
              </a:lnSpc>
            </a:pPr>
            <a:r>
              <a:rPr lang="en-GB" sz="2400" dirty="0">
                <a:effectLst/>
                <a:latin typeface="Arial" panose="020B0604020202020204" pitchFamily="34" charset="0"/>
                <a:ea typeface="Calibri" panose="020F0502020204030204" pitchFamily="34" charset="0"/>
                <a:cs typeface="Arial" panose="020B0604020202020204" pitchFamily="34" charset="0"/>
              </a:rPr>
              <a:t>c</a:t>
            </a:r>
            <a:r>
              <a:rPr lang="en-GB" sz="24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 Debit </a:t>
            </a:r>
            <a:r>
              <a:rPr lang="en-GB" sz="2400" b="1" dirty="0">
                <a:highlight>
                  <a:srgbClr val="FFFF00"/>
                </a:highlight>
                <a:latin typeface="Arial" panose="020B0604020202020204" pitchFamily="34" charset="0"/>
                <a:ea typeface="Calibri" panose="020F0502020204030204" pitchFamily="34" charset="0"/>
                <a:cs typeface="Arial" panose="020B0604020202020204" pitchFamily="34" charset="0"/>
              </a:rPr>
              <a:t>R</a:t>
            </a:r>
            <a:r>
              <a:rPr lang="en-GB" sz="24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eceivables £500, credit Sales £500</a:t>
            </a:r>
          </a:p>
          <a:p>
            <a:pPr lvl="1">
              <a:lnSpc>
                <a:spcPct val="150000"/>
              </a:lnSpc>
            </a:pPr>
            <a:endParaRPr lang="en-GB" sz="2400" b="1" dirty="0">
              <a:highlight>
                <a:srgbClr val="FFFF00"/>
              </a:highlight>
              <a:latin typeface="Arial" panose="020B0604020202020204" pitchFamily="34" charset="0"/>
              <a:ea typeface="Calibri" panose="020F0502020204030204" pitchFamily="34" charset="0"/>
              <a:cs typeface="Arial" panose="020B0604020202020204" pitchFamily="34" charset="0"/>
            </a:endParaRPr>
          </a:p>
          <a:p>
            <a:pPr marL="800100" lvl="1" indent="-342900">
              <a:lnSpc>
                <a:spcPct val="150000"/>
              </a:lnSpc>
              <a:buFont typeface="Arial" panose="020B0604020202020204" pitchFamily="34" charset="0"/>
              <a:buChar char="•"/>
            </a:pPr>
            <a:r>
              <a:rPr lang="en-GB" sz="2400" dirty="0">
                <a:latin typeface="Arial" panose="020B0604020202020204" pitchFamily="34" charset="0"/>
                <a:ea typeface="Calibri" panose="020F0502020204030204" pitchFamily="34" charset="0"/>
                <a:cs typeface="Arial" panose="020B0604020202020204" pitchFamily="34" charset="0"/>
              </a:rPr>
              <a:t>Cheddar is the seller and Chalk the buyer</a:t>
            </a:r>
          </a:p>
          <a:p>
            <a:pPr marL="800100" lvl="1" indent="-342900">
              <a:lnSpc>
                <a:spcPct val="150000"/>
              </a:lnSpc>
              <a:buFont typeface="Arial" panose="020B0604020202020204" pitchFamily="34" charset="0"/>
              <a:buChar char="•"/>
            </a:pPr>
            <a:r>
              <a:rPr lang="en-GB" sz="2400" dirty="0">
                <a:effectLst/>
                <a:latin typeface="Arial" panose="020B0604020202020204" pitchFamily="34" charset="0"/>
                <a:ea typeface="Calibri" panose="020F0502020204030204" pitchFamily="34" charset="0"/>
                <a:cs typeface="Arial" panose="020B0604020202020204" pitchFamily="34" charset="0"/>
              </a:rPr>
              <a:t>This is a</a:t>
            </a:r>
            <a:r>
              <a:rPr lang="en-GB" sz="2400" dirty="0">
                <a:latin typeface="Arial" panose="020B0604020202020204" pitchFamily="34" charset="0"/>
                <a:ea typeface="Calibri" panose="020F0502020204030204" pitchFamily="34" charset="0"/>
                <a:cs typeface="Arial" panose="020B0604020202020204" pitchFamily="34" charset="0"/>
              </a:rPr>
              <a:t> </a:t>
            </a:r>
            <a:r>
              <a:rPr lang="en-GB" sz="2400" i="1" dirty="0">
                <a:latin typeface="Arial" panose="020B0604020202020204" pitchFamily="34" charset="0"/>
                <a:ea typeface="Calibri" panose="020F0502020204030204" pitchFamily="34" charset="0"/>
                <a:cs typeface="Arial" panose="020B0604020202020204" pitchFamily="34" charset="0"/>
              </a:rPr>
              <a:t>“Credit Sale” </a:t>
            </a:r>
            <a:r>
              <a:rPr lang="en-GB" sz="2400" dirty="0">
                <a:latin typeface="Arial" panose="020B0604020202020204" pitchFamily="34" charset="0"/>
                <a:ea typeface="Calibri" panose="020F0502020204030204" pitchFamily="34" charset="0"/>
                <a:cs typeface="Arial" panose="020B0604020202020204" pitchFamily="34" charset="0"/>
              </a:rPr>
              <a:t>to Cheddar; and a </a:t>
            </a:r>
            <a:r>
              <a:rPr lang="en-GB" sz="2400" i="1" dirty="0">
                <a:latin typeface="Arial" panose="020B0604020202020204" pitchFamily="34" charset="0"/>
                <a:ea typeface="Calibri" panose="020F0502020204030204" pitchFamily="34" charset="0"/>
                <a:cs typeface="Arial" panose="020B0604020202020204" pitchFamily="34" charset="0"/>
              </a:rPr>
              <a:t>“Credit Purchase”</a:t>
            </a:r>
            <a:r>
              <a:rPr lang="en-GB" sz="2400" dirty="0">
                <a:latin typeface="Arial" panose="020B0604020202020204" pitchFamily="34" charset="0"/>
                <a:ea typeface="Calibri" panose="020F0502020204030204" pitchFamily="34" charset="0"/>
                <a:cs typeface="Arial" panose="020B0604020202020204" pitchFamily="34" charset="0"/>
              </a:rPr>
              <a:t> to Chalk</a:t>
            </a:r>
          </a:p>
          <a:p>
            <a:pPr marL="800100" lvl="1" indent="-342900">
              <a:lnSpc>
                <a:spcPct val="150000"/>
              </a:lnSpc>
              <a:buFont typeface="Arial" panose="020B0604020202020204" pitchFamily="34" charset="0"/>
              <a:buChar char="•"/>
            </a:pPr>
            <a:r>
              <a:rPr lang="en-GB" sz="2400" dirty="0">
                <a:effectLst/>
                <a:latin typeface="Arial" panose="020B0604020202020204" pitchFamily="34" charset="0"/>
                <a:ea typeface="Calibri" panose="020F0502020204030204" pitchFamily="34" charset="0"/>
                <a:cs typeface="Arial" panose="020B0604020202020204" pitchFamily="34" charset="0"/>
              </a:rPr>
              <a:t>The </a:t>
            </a:r>
            <a:r>
              <a:rPr lang="en-GB" sz="2400" i="1" dirty="0">
                <a:latin typeface="Arial" panose="020B0604020202020204" pitchFamily="34" charset="0"/>
                <a:ea typeface="Calibri" panose="020F0502020204030204" pitchFamily="34" charset="0"/>
                <a:cs typeface="Arial" panose="020B0604020202020204" pitchFamily="34" charset="0"/>
              </a:rPr>
              <a:t>“receivable” </a:t>
            </a:r>
            <a:r>
              <a:rPr lang="en-GB" sz="2400" dirty="0">
                <a:latin typeface="Arial" panose="020B0604020202020204" pitchFamily="34" charset="0"/>
                <a:ea typeface="Calibri" panose="020F0502020204030204" pitchFamily="34" charset="0"/>
                <a:cs typeface="Arial" panose="020B0604020202020204" pitchFamily="34" charset="0"/>
              </a:rPr>
              <a:t>account is sometimes called </a:t>
            </a:r>
            <a:r>
              <a:rPr lang="en-GB" sz="2400" i="1" dirty="0">
                <a:latin typeface="Arial" panose="020B0604020202020204" pitchFamily="34" charset="0"/>
                <a:ea typeface="Calibri" panose="020F0502020204030204" pitchFamily="34" charset="0"/>
                <a:cs typeface="Arial" panose="020B0604020202020204" pitchFamily="34" charset="0"/>
              </a:rPr>
              <a:t>“trade debtors” </a:t>
            </a:r>
            <a:r>
              <a:rPr lang="en-GB" sz="2400" dirty="0">
                <a:latin typeface="Arial" panose="020B0604020202020204" pitchFamily="34" charset="0"/>
                <a:ea typeface="Calibri" panose="020F0502020204030204" pitchFamily="34" charset="0"/>
                <a:cs typeface="Arial" panose="020B0604020202020204" pitchFamily="34" charset="0"/>
              </a:rPr>
              <a:t>account</a:t>
            </a:r>
          </a:p>
          <a:p>
            <a:pPr marL="800100" lvl="1" indent="-342900">
              <a:lnSpc>
                <a:spcPct val="150000"/>
              </a:lnSpc>
              <a:buFont typeface="Arial" panose="020B0604020202020204" pitchFamily="34" charset="0"/>
              <a:buChar char="•"/>
            </a:pPr>
            <a:r>
              <a:rPr lang="en-GB" sz="2400" dirty="0">
                <a:effectLst/>
                <a:latin typeface="Arial" panose="020B0604020202020204" pitchFamily="34" charset="0"/>
                <a:ea typeface="Calibri" panose="020F0502020204030204" pitchFamily="34" charset="0"/>
                <a:cs typeface="Arial" panose="020B0604020202020204" pitchFamily="34" charset="0"/>
              </a:rPr>
              <a:t>If Chalk had paid immediately for the cheese, the double entry would be……….. </a:t>
            </a:r>
            <a:r>
              <a:rPr lang="en-GB" sz="2400" b="1" i="1" dirty="0">
                <a:effectLst/>
                <a:latin typeface="Arial" panose="020B0604020202020204" pitchFamily="34" charset="0"/>
                <a:ea typeface="Calibri" panose="020F0502020204030204" pitchFamily="34" charset="0"/>
                <a:cs typeface="Arial" panose="020B0604020202020204" pitchFamily="34" charset="0"/>
              </a:rPr>
              <a:t>Debit bank/cash £500; credit Sales £500</a:t>
            </a:r>
            <a:endParaRPr lang="en-GB" sz="2400" b="1" dirty="0">
              <a:effectLst/>
              <a:latin typeface="Arial" panose="020B0604020202020204" pitchFamily="34" charset="0"/>
              <a:ea typeface="Calibri" panose="020F0502020204030204" pitchFamily="34" charset="0"/>
              <a:cs typeface="Arial" panose="020B0604020202020204" pitchFamily="34" charset="0"/>
            </a:endParaRPr>
          </a:p>
          <a:p>
            <a:pPr marL="228600" indent="-228600">
              <a:buFont typeface="+mj-lt"/>
              <a:buAutoNum type="arabicPeriod" startAt="4"/>
            </a:pPr>
            <a:endParaRPr lang="en-US"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3034011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4257576"/>
          </a:xfrm>
          <a:prstGeom prst="rect">
            <a:avLst/>
          </a:prstGeom>
          <a:noFill/>
        </p:spPr>
        <p:txBody>
          <a:bodyPr wrap="square" rtlCol="0">
            <a:spAutoFit/>
          </a:bodyPr>
          <a:lstStyle/>
          <a:p>
            <a:pPr marL="342900" lvl="0" indent="-342900">
              <a:lnSpc>
                <a:spcPct val="150000"/>
              </a:lnSpc>
              <a:buFont typeface="+mj-lt"/>
              <a:buAutoNum type="arabicPeriod" startAt="3"/>
            </a:pPr>
            <a:r>
              <a:rPr lang="en-GB" sz="2400" dirty="0">
                <a:effectLst/>
                <a:latin typeface="Arial" panose="020B0604020202020204" pitchFamily="34" charset="0"/>
                <a:ea typeface="Calibri" panose="020F0502020204030204" pitchFamily="34" charset="0"/>
                <a:cs typeface="Arial" panose="020B0604020202020204" pitchFamily="34" charset="0"/>
              </a:rPr>
              <a:t>Which ONE of the following statements is true?</a:t>
            </a:r>
          </a:p>
          <a:p>
            <a:pPr marL="457200">
              <a:lnSpc>
                <a:spcPct val="150000"/>
              </a:lnSpc>
            </a:pPr>
            <a:r>
              <a:rPr lang="en-GB" sz="24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A debit records an increase in liabilities</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A debit records a decrease in assets</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A credit records an increase in liabilities</a:t>
            </a:r>
          </a:p>
          <a:p>
            <a:pPr marL="914400" lvl="1" indent="-457200">
              <a:lnSpc>
                <a:spcPct val="150000"/>
              </a:lnSpc>
              <a:spcAft>
                <a:spcPts val="800"/>
              </a:spcAft>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A credit records an increase in equity</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25328480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308343" y="214047"/>
            <a:ext cx="11185452" cy="1446550"/>
          </a:xfrm>
          <a:prstGeom prst="rect">
            <a:avLst/>
          </a:prstGeom>
          <a:noFill/>
        </p:spPr>
        <p:txBody>
          <a:bodyPr wrap="square" rtlCol="0">
            <a:spAutoFit/>
          </a:bodyPr>
          <a:lstStyle/>
          <a:p>
            <a:pPr lvl="1">
              <a:lnSpc>
                <a:spcPct val="150000"/>
              </a:lnSpc>
            </a:pPr>
            <a:r>
              <a:rPr lang="en-GB" sz="24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c) A credit records an increase in liabilities</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pPr marL="342900" indent="-342900">
              <a:buFont typeface="Wingdings" panose="05000000000000000000" pitchFamily="2" charset="2"/>
              <a:buChar char="q"/>
            </a:pPr>
            <a:r>
              <a:rPr lang="en-US" sz="2800" dirty="0">
                <a:solidFill>
                  <a:srgbClr val="141F34"/>
                </a:solidFill>
                <a:latin typeface="Arial" panose="020B0604020202020204" pitchFamily="34" charset="0"/>
                <a:ea typeface="Inter V Light" panose="02000503000000020004" pitchFamily="2" charset="0"/>
                <a:cs typeface="Arial" panose="020B0604020202020204" pitchFamily="34" charset="0"/>
              </a:rPr>
              <a:t>Use the acronym </a:t>
            </a:r>
            <a:r>
              <a:rPr lang="en-US" sz="2800" b="1" i="1" dirty="0">
                <a:solidFill>
                  <a:srgbClr val="C00000"/>
                </a:solidFill>
                <a:latin typeface="Arial" panose="020B0604020202020204" pitchFamily="34" charset="0"/>
                <a:ea typeface="Inter V Light" panose="02000503000000020004" pitchFamily="2" charset="0"/>
                <a:cs typeface="Arial" panose="020B0604020202020204" pitchFamily="34" charset="0"/>
              </a:rPr>
              <a:t>DEAD CLIC </a:t>
            </a:r>
            <a:r>
              <a:rPr lang="en-US" sz="2800" dirty="0">
                <a:solidFill>
                  <a:srgbClr val="141F34"/>
                </a:solidFill>
                <a:latin typeface="Arial" panose="020B0604020202020204" pitchFamily="34" charset="0"/>
                <a:ea typeface="Inter V Light" panose="02000503000000020004" pitchFamily="2" charset="0"/>
                <a:cs typeface="Arial" panose="020B0604020202020204" pitchFamily="34" charset="0"/>
              </a:rPr>
              <a:t>to remember</a:t>
            </a:r>
          </a:p>
        </p:txBody>
      </p:sp>
      <p:pic>
        <p:nvPicPr>
          <p:cNvPr id="3" name="Picture 2">
            <a:extLst>
              <a:ext uri="{FF2B5EF4-FFF2-40B4-BE49-F238E27FC236}">
                <a16:creationId xmlns:a16="http://schemas.microsoft.com/office/drawing/2014/main" id="{E1715209-5F3D-8771-DFA2-4401EAE0D280}"/>
              </a:ext>
            </a:extLst>
          </p:cNvPr>
          <p:cNvPicPr>
            <a:picLocks noChangeAspect="1"/>
          </p:cNvPicPr>
          <p:nvPr/>
        </p:nvPicPr>
        <p:blipFill>
          <a:blip r:embed="rId3"/>
          <a:stretch>
            <a:fillRect/>
          </a:stretch>
        </p:blipFill>
        <p:spPr>
          <a:xfrm>
            <a:off x="779452" y="1818167"/>
            <a:ext cx="9938167" cy="4040372"/>
          </a:xfrm>
          <a:prstGeom prst="rect">
            <a:avLst/>
          </a:prstGeom>
        </p:spPr>
      </p:pic>
    </p:spTree>
    <p:extLst>
      <p:ext uri="{BB962C8B-B14F-4D97-AF65-F5344CB8AC3E}">
        <p14:creationId xmlns:p14="http://schemas.microsoft.com/office/powerpoint/2010/main" val="10536479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637952" y="352271"/>
            <a:ext cx="11185452" cy="6519734"/>
          </a:xfrm>
          <a:prstGeom prst="rect">
            <a:avLst/>
          </a:prstGeom>
          <a:noFill/>
        </p:spPr>
        <p:txBody>
          <a:bodyPr wrap="square" rtlCol="0">
            <a:spAutoFit/>
          </a:bodyPr>
          <a:lstStyle/>
          <a:p>
            <a:pPr marL="342900" lvl="0" indent="-342900">
              <a:lnSpc>
                <a:spcPct val="150000"/>
              </a:lnSpc>
              <a:buFont typeface="+mj-lt"/>
              <a:buAutoNum type="arabicPeriod" startAt="4"/>
            </a:pPr>
            <a:r>
              <a:rPr lang="en-GB" sz="2200" dirty="0">
                <a:effectLst/>
                <a:latin typeface="Arial" panose="020B0604020202020204" pitchFamily="34" charset="0"/>
                <a:ea typeface="Calibri" panose="020F0502020204030204" pitchFamily="34" charset="0"/>
                <a:cs typeface="Arial" panose="020B0604020202020204" pitchFamily="34" charset="0"/>
              </a:rPr>
              <a:t>The following transactions were omitted from the books of accounts due to accountant’s error.</a:t>
            </a:r>
          </a:p>
          <a:p>
            <a:pPr marL="457200">
              <a:lnSpc>
                <a:spcPct val="150000"/>
              </a:lnSpc>
            </a:pPr>
            <a:r>
              <a:rPr lang="en-GB" sz="2200" dirty="0">
                <a:effectLst/>
                <a:latin typeface="Arial" panose="020B0604020202020204" pitchFamily="34" charset="0"/>
                <a:ea typeface="Calibri" panose="020F0502020204030204" pitchFamily="34" charset="0"/>
                <a:cs typeface="Arial" panose="020B0604020202020204" pitchFamily="34" charset="0"/>
              </a:rPr>
              <a:t>1. Purchase of goods for cash worth £300</a:t>
            </a:r>
          </a:p>
          <a:p>
            <a:pPr marL="457200">
              <a:lnSpc>
                <a:spcPct val="150000"/>
              </a:lnSpc>
            </a:pPr>
            <a:r>
              <a:rPr lang="en-GB" sz="2200" dirty="0">
                <a:effectLst/>
                <a:latin typeface="Arial" panose="020B0604020202020204" pitchFamily="34" charset="0"/>
                <a:ea typeface="Calibri" panose="020F0502020204030204" pitchFamily="34" charset="0"/>
                <a:cs typeface="Arial" panose="020B0604020202020204" pitchFamily="34" charset="0"/>
              </a:rPr>
              <a:t>2. Purchase of equipment worth £1,000</a:t>
            </a:r>
          </a:p>
          <a:p>
            <a:pPr marL="457200">
              <a:lnSpc>
                <a:spcPct val="150000"/>
              </a:lnSpc>
            </a:pPr>
            <a:r>
              <a:rPr lang="en-GB" sz="2200" dirty="0">
                <a:effectLst/>
                <a:latin typeface="Arial" panose="020B0604020202020204" pitchFamily="34" charset="0"/>
                <a:ea typeface="Calibri" panose="020F0502020204030204" pitchFamily="34" charset="0"/>
                <a:cs typeface="Arial" panose="020B0604020202020204" pitchFamily="34" charset="0"/>
              </a:rPr>
              <a:t>3. Payment of electricity expenses £250.</a:t>
            </a:r>
          </a:p>
          <a:p>
            <a:pPr marL="457200">
              <a:lnSpc>
                <a:spcPct val="150000"/>
              </a:lnSpc>
            </a:pPr>
            <a:r>
              <a:rPr lang="en-GB" sz="2200" dirty="0">
                <a:effectLst/>
                <a:latin typeface="Arial" panose="020B0604020202020204" pitchFamily="34" charset="0"/>
                <a:ea typeface="Calibri" panose="020F0502020204030204" pitchFamily="34" charset="0"/>
                <a:cs typeface="Arial" panose="020B0604020202020204" pitchFamily="34" charset="0"/>
              </a:rPr>
              <a:t>Which of the above transactions would affect the profit already computed?</a:t>
            </a:r>
          </a:p>
          <a:p>
            <a:pPr marL="457200">
              <a:lnSpc>
                <a:spcPct val="150000"/>
              </a:lnSpc>
            </a:pPr>
            <a:r>
              <a:rPr lang="en-GB" sz="22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200" dirty="0">
                <a:effectLst/>
                <a:latin typeface="Arial" panose="020B0604020202020204" pitchFamily="34" charset="0"/>
                <a:ea typeface="Calibri" panose="020F0502020204030204" pitchFamily="34" charset="0"/>
                <a:cs typeface="Arial" panose="020B0604020202020204" pitchFamily="34" charset="0"/>
              </a:rPr>
              <a:t>All three</a:t>
            </a:r>
          </a:p>
          <a:p>
            <a:pPr marL="914400" lvl="1" indent="-457200">
              <a:lnSpc>
                <a:spcPct val="150000"/>
              </a:lnSpc>
              <a:buFont typeface="+mj-lt"/>
              <a:buAutoNum type="alphaLcParenR"/>
            </a:pPr>
            <a:r>
              <a:rPr lang="en-GB" sz="2200" dirty="0">
                <a:effectLst/>
                <a:latin typeface="Arial" panose="020B0604020202020204" pitchFamily="34" charset="0"/>
                <a:ea typeface="Calibri" panose="020F0502020204030204" pitchFamily="34" charset="0"/>
                <a:cs typeface="Arial" panose="020B0604020202020204" pitchFamily="34" charset="0"/>
              </a:rPr>
              <a:t>Only 1 and 3</a:t>
            </a:r>
          </a:p>
          <a:p>
            <a:pPr marL="914400" lvl="1" indent="-457200">
              <a:lnSpc>
                <a:spcPct val="150000"/>
              </a:lnSpc>
              <a:buFont typeface="+mj-lt"/>
              <a:buAutoNum type="alphaLcParenR"/>
            </a:pPr>
            <a:r>
              <a:rPr lang="en-GB" sz="2200" dirty="0">
                <a:effectLst/>
                <a:latin typeface="Arial" panose="020B0604020202020204" pitchFamily="34" charset="0"/>
                <a:ea typeface="Calibri" panose="020F0502020204030204" pitchFamily="34" charset="0"/>
                <a:cs typeface="Arial" panose="020B0604020202020204" pitchFamily="34" charset="0"/>
              </a:rPr>
              <a:t>Only 1 and 2</a:t>
            </a:r>
          </a:p>
          <a:p>
            <a:pPr marL="914400" lvl="1" indent="-457200">
              <a:lnSpc>
                <a:spcPct val="150000"/>
              </a:lnSpc>
              <a:spcAft>
                <a:spcPts val="800"/>
              </a:spcAft>
              <a:buFont typeface="+mj-lt"/>
              <a:buAutoNum type="alphaLcParenR"/>
            </a:pPr>
            <a:r>
              <a:rPr lang="en-GB" sz="2200" dirty="0">
                <a:effectLst/>
                <a:latin typeface="Arial" panose="020B0604020202020204" pitchFamily="34" charset="0"/>
                <a:ea typeface="Calibri" panose="020F0502020204030204" pitchFamily="34" charset="0"/>
                <a:cs typeface="Arial" panose="020B0604020202020204" pitchFamily="34" charset="0"/>
              </a:rPr>
              <a:t>None</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1290726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637952" y="352271"/>
            <a:ext cx="11185452" cy="1338828"/>
          </a:xfrm>
          <a:prstGeom prst="rect">
            <a:avLst/>
          </a:prstGeom>
          <a:noFill/>
        </p:spPr>
        <p:txBody>
          <a:bodyPr wrap="square" rtlCol="0">
            <a:spAutoFit/>
          </a:bodyPr>
          <a:lstStyle/>
          <a:p>
            <a:pPr lvl="1">
              <a:lnSpc>
                <a:spcPct val="150000"/>
              </a:lnSpc>
            </a:pPr>
            <a:r>
              <a:rPr lang="en-GB" sz="22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b) Only 1 and 3</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graphicFrame>
        <p:nvGraphicFramePr>
          <p:cNvPr id="2" name="Table 1">
            <a:extLst>
              <a:ext uri="{FF2B5EF4-FFF2-40B4-BE49-F238E27FC236}">
                <a16:creationId xmlns:a16="http://schemas.microsoft.com/office/drawing/2014/main" id="{E9F3A0C6-DA21-028D-C2FB-99109E78895A}"/>
              </a:ext>
            </a:extLst>
          </p:cNvPr>
          <p:cNvGraphicFramePr>
            <a:graphicFrameLocks noGrp="1"/>
          </p:cNvGraphicFramePr>
          <p:nvPr>
            <p:extLst>
              <p:ext uri="{D42A27DB-BD31-4B8C-83A1-F6EECF244321}">
                <p14:modId xmlns:p14="http://schemas.microsoft.com/office/powerpoint/2010/main" val="3700710542"/>
              </p:ext>
            </p:extLst>
          </p:nvPr>
        </p:nvGraphicFramePr>
        <p:xfrm>
          <a:off x="198475" y="935663"/>
          <a:ext cx="11837580" cy="4423144"/>
        </p:xfrm>
        <a:graphic>
          <a:graphicData uri="http://schemas.openxmlformats.org/drawingml/2006/table">
            <a:tbl>
              <a:tblPr/>
              <a:tblGrid>
                <a:gridCol w="899057">
                  <a:extLst>
                    <a:ext uri="{9D8B030D-6E8A-4147-A177-3AD203B41FA5}">
                      <a16:colId xmlns:a16="http://schemas.microsoft.com/office/drawing/2014/main" val="2235197704"/>
                    </a:ext>
                  </a:extLst>
                </a:gridCol>
                <a:gridCol w="4064485">
                  <a:extLst>
                    <a:ext uri="{9D8B030D-6E8A-4147-A177-3AD203B41FA5}">
                      <a16:colId xmlns:a16="http://schemas.microsoft.com/office/drawing/2014/main" val="671158624"/>
                    </a:ext>
                  </a:extLst>
                </a:gridCol>
                <a:gridCol w="1105091">
                  <a:extLst>
                    <a:ext uri="{9D8B030D-6E8A-4147-A177-3AD203B41FA5}">
                      <a16:colId xmlns:a16="http://schemas.microsoft.com/office/drawing/2014/main" val="1732352394"/>
                    </a:ext>
                  </a:extLst>
                </a:gridCol>
                <a:gridCol w="1386046">
                  <a:extLst>
                    <a:ext uri="{9D8B030D-6E8A-4147-A177-3AD203B41FA5}">
                      <a16:colId xmlns:a16="http://schemas.microsoft.com/office/drawing/2014/main" val="3480277158"/>
                    </a:ext>
                  </a:extLst>
                </a:gridCol>
                <a:gridCol w="4382901">
                  <a:extLst>
                    <a:ext uri="{9D8B030D-6E8A-4147-A177-3AD203B41FA5}">
                      <a16:colId xmlns:a16="http://schemas.microsoft.com/office/drawing/2014/main" val="2938353865"/>
                    </a:ext>
                  </a:extLst>
                </a:gridCol>
              </a:tblGrid>
              <a:tr h="1346176">
                <a:tc>
                  <a:txBody>
                    <a:bodyPr/>
                    <a:lstStyle/>
                    <a:p>
                      <a:pPr algn="ctr" fontAlgn="ctr"/>
                      <a:r>
                        <a:rPr lang="en-GB" sz="2000" b="1" i="0" u="none" strike="noStrike">
                          <a:solidFill>
                            <a:srgbClr val="000000"/>
                          </a:solidFill>
                          <a:effectLst/>
                          <a:highlight>
                            <a:srgbClr val="F2F2F2"/>
                          </a:highlight>
                          <a:latin typeface="Arial" panose="020B0604020202020204" pitchFamily="34" charset="0"/>
                        </a:rPr>
                        <a:t>S/N</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1" i="0" u="none" strike="noStrike">
                          <a:solidFill>
                            <a:srgbClr val="000000"/>
                          </a:solidFill>
                          <a:effectLst/>
                          <a:highlight>
                            <a:srgbClr val="F2F2F2"/>
                          </a:highlight>
                          <a:latin typeface="Arial" panose="020B0604020202020204" pitchFamily="34" charset="0"/>
                        </a:rPr>
                        <a:t>Transaction</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1" i="0" u="none" strike="noStrike">
                          <a:solidFill>
                            <a:srgbClr val="000000"/>
                          </a:solidFill>
                          <a:effectLst/>
                          <a:highlight>
                            <a:srgbClr val="F2F2F2"/>
                          </a:highlight>
                          <a:latin typeface="Arial" panose="020B0604020202020204" pitchFamily="34" charset="0"/>
                        </a:rPr>
                        <a:t>Profit Affected?</a:t>
                      </a:r>
                      <a:br>
                        <a:rPr lang="en-GB" sz="2000" b="1" i="0" u="none" strike="noStrike">
                          <a:solidFill>
                            <a:srgbClr val="000000"/>
                          </a:solidFill>
                          <a:effectLst/>
                          <a:highlight>
                            <a:srgbClr val="F2F2F2"/>
                          </a:highlight>
                          <a:latin typeface="Arial" panose="020B0604020202020204" pitchFamily="34" charset="0"/>
                        </a:rPr>
                      </a:br>
                      <a:r>
                        <a:rPr lang="en-GB" sz="2000" b="1" i="0" u="none" strike="noStrike">
                          <a:solidFill>
                            <a:srgbClr val="000000"/>
                          </a:solidFill>
                          <a:effectLst/>
                          <a:highlight>
                            <a:srgbClr val="F2F2F2"/>
                          </a:highlight>
                          <a:latin typeface="Arial" panose="020B0604020202020204" pitchFamily="34" charset="0"/>
                        </a:rPr>
                        <a:t>Y/N</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1" i="0" u="none" strike="noStrike">
                          <a:solidFill>
                            <a:srgbClr val="000000"/>
                          </a:solidFill>
                          <a:effectLst/>
                          <a:highlight>
                            <a:srgbClr val="F2F2F2"/>
                          </a:highlight>
                          <a:latin typeface="Arial" panose="020B0604020202020204" pitchFamily="34" charset="0"/>
                        </a:rPr>
                        <a:t>Amount</a:t>
                      </a:r>
                      <a:br>
                        <a:rPr lang="en-GB" sz="2000" b="1" i="0" u="none" strike="noStrike">
                          <a:solidFill>
                            <a:srgbClr val="000000"/>
                          </a:solidFill>
                          <a:effectLst/>
                          <a:highlight>
                            <a:srgbClr val="F2F2F2"/>
                          </a:highlight>
                          <a:latin typeface="Arial" panose="020B0604020202020204" pitchFamily="34" charset="0"/>
                        </a:rPr>
                      </a:br>
                      <a:r>
                        <a:rPr lang="en-GB" sz="2000" b="1" i="0" u="none" strike="noStrike">
                          <a:solidFill>
                            <a:srgbClr val="000000"/>
                          </a:solidFill>
                          <a:effectLst/>
                          <a:highlight>
                            <a:srgbClr val="F2F2F2"/>
                          </a:highlight>
                          <a:latin typeface="Arial" panose="020B0604020202020204" pitchFamily="34" charset="0"/>
                        </a:rPr>
                        <a:t>£</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1" i="0" u="none" strike="noStrike">
                          <a:solidFill>
                            <a:srgbClr val="000000"/>
                          </a:solidFill>
                          <a:effectLst/>
                          <a:highlight>
                            <a:srgbClr val="F2F2F2"/>
                          </a:highlight>
                          <a:latin typeface="Arial" panose="020B0604020202020204" pitchFamily="34" charset="0"/>
                        </a:rPr>
                        <a:t>COMMENT</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214586834"/>
                  </a:ext>
                </a:extLst>
              </a:tr>
              <a:tr h="1025656">
                <a:tc>
                  <a:txBody>
                    <a:bodyPr/>
                    <a:lstStyle/>
                    <a:p>
                      <a:pPr algn="ctr" fontAlgn="ctr"/>
                      <a:r>
                        <a:rPr lang="en-GB" sz="2000" b="0" i="0" u="none" strike="noStrike">
                          <a:solidFill>
                            <a:srgbClr val="000000"/>
                          </a:solidFill>
                          <a:effectLst/>
                          <a:latin typeface="Arial" panose="020B0604020202020204" pitchFamily="34" charset="0"/>
                        </a:rPr>
                        <a:t>1</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2000" b="0" i="0" u="none" strike="noStrike">
                          <a:solidFill>
                            <a:srgbClr val="000000"/>
                          </a:solidFill>
                          <a:effectLst/>
                          <a:latin typeface="Arial" panose="020B0604020202020204" pitchFamily="34" charset="0"/>
                        </a:rPr>
                        <a:t>Purchase of goods for cash worth £300</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Arial" panose="020B0604020202020204" pitchFamily="34" charset="0"/>
                        </a:rPr>
                        <a:t>Y</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dirty="0">
                          <a:solidFill>
                            <a:srgbClr val="000000"/>
                          </a:solidFill>
                          <a:effectLst/>
                          <a:latin typeface="Arial" panose="020B0604020202020204" pitchFamily="34" charset="0"/>
                        </a:rPr>
                        <a:t>300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3">
                  <a:txBody>
                    <a:bodyPr/>
                    <a:lstStyle/>
                    <a:p>
                      <a:pPr algn="l" fontAlgn="ctr"/>
                      <a:r>
                        <a:rPr lang="en-US" sz="2000" b="0" i="0" u="none" strike="noStrike" dirty="0">
                          <a:solidFill>
                            <a:srgbClr val="000000"/>
                          </a:solidFill>
                          <a:effectLst/>
                          <a:latin typeface="Arial" panose="020B0604020202020204" pitchFamily="34" charset="0"/>
                        </a:rPr>
                        <a:t>~Only income and expenses </a:t>
                      </a:r>
                      <a:r>
                        <a:rPr lang="en-US" sz="2000" b="0" i="1" u="none" strike="noStrike" dirty="0">
                          <a:solidFill>
                            <a:srgbClr val="000000"/>
                          </a:solidFill>
                          <a:effectLst/>
                          <a:latin typeface="Arial" panose="020B0604020202020204" pitchFamily="34" charset="0"/>
                        </a:rPr>
                        <a:t>(includes sales &amp; purchases) </a:t>
                      </a:r>
                      <a:r>
                        <a:rPr lang="en-US" sz="2000" b="0" i="0" u="none" strike="noStrike" dirty="0">
                          <a:solidFill>
                            <a:srgbClr val="000000"/>
                          </a:solidFill>
                          <a:effectLst/>
                          <a:latin typeface="Arial" panose="020B0604020202020204" pitchFamily="34" charset="0"/>
                        </a:rPr>
                        <a:t>are recorded in the SPL for computing profits or losses</a:t>
                      </a:r>
                      <a:br>
                        <a:rPr lang="en-US" sz="2000" b="0" i="0" u="none" strike="noStrike" dirty="0">
                          <a:solidFill>
                            <a:srgbClr val="000000"/>
                          </a:solidFill>
                          <a:effectLst/>
                          <a:latin typeface="Arial" panose="020B0604020202020204" pitchFamily="34" charset="0"/>
                        </a:rPr>
                      </a:br>
                      <a:br>
                        <a:rPr lang="en-US" sz="2000" b="0" i="0" u="none" strike="noStrike" dirty="0">
                          <a:solidFill>
                            <a:srgbClr val="000000"/>
                          </a:solidFill>
                          <a:effectLst/>
                          <a:latin typeface="Arial" panose="020B0604020202020204" pitchFamily="34" charset="0"/>
                        </a:rPr>
                      </a:br>
                      <a:r>
                        <a:rPr lang="en-US" sz="2000" b="0" i="0" u="none" strike="noStrike" dirty="0">
                          <a:solidFill>
                            <a:srgbClr val="000000"/>
                          </a:solidFill>
                          <a:effectLst/>
                          <a:latin typeface="Arial" panose="020B0604020202020204" pitchFamily="34" charset="0"/>
                        </a:rPr>
                        <a:t>~Assets </a:t>
                      </a:r>
                      <a:r>
                        <a:rPr lang="en-US" sz="2000" b="0" i="1" u="none" strike="noStrike" dirty="0">
                          <a:solidFill>
                            <a:srgbClr val="000000"/>
                          </a:solidFill>
                          <a:effectLst/>
                          <a:latin typeface="Arial" panose="020B0604020202020204" pitchFamily="34" charset="0"/>
                        </a:rPr>
                        <a:t>(includes equipment), </a:t>
                      </a:r>
                      <a:r>
                        <a:rPr lang="en-US" sz="2000" b="0" i="0" u="none" strike="noStrike" dirty="0">
                          <a:solidFill>
                            <a:srgbClr val="000000"/>
                          </a:solidFill>
                          <a:effectLst/>
                          <a:latin typeface="Arial" panose="020B0604020202020204" pitchFamily="34" charset="0"/>
                        </a:rPr>
                        <a:t>drawings, capital and liabilities are recorded in the SFP. They are not used to calculate profit or loss</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75575012"/>
                  </a:ext>
                </a:extLst>
              </a:tr>
              <a:tr h="1025656">
                <a:tc>
                  <a:txBody>
                    <a:bodyPr/>
                    <a:lstStyle/>
                    <a:p>
                      <a:pPr algn="ctr" fontAlgn="ctr"/>
                      <a:r>
                        <a:rPr lang="en-GB" sz="2000" b="0" i="0" u="none" strike="noStrike">
                          <a:solidFill>
                            <a:srgbClr val="FF0000"/>
                          </a:solidFill>
                          <a:effectLst/>
                          <a:latin typeface="Arial" panose="020B0604020202020204" pitchFamily="34" charset="0"/>
                        </a:rPr>
                        <a:t>2</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2000" b="0" i="0" u="none" strike="noStrike">
                          <a:solidFill>
                            <a:srgbClr val="FF0000"/>
                          </a:solidFill>
                          <a:effectLst/>
                          <a:latin typeface="Arial" panose="020B0604020202020204" pitchFamily="34" charset="0"/>
                        </a:rPr>
                        <a:t>Purchase of equipment worth £1,000</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FF0000"/>
                          </a:solidFill>
                          <a:effectLst/>
                          <a:latin typeface="Arial" panose="020B0604020202020204" pitchFamily="34" charset="0"/>
                        </a:rPr>
                        <a:t>N</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dirty="0">
                          <a:solidFill>
                            <a:srgbClr val="FF0000"/>
                          </a:solidFill>
                          <a:effectLst/>
                          <a:latin typeface="Arial" panose="020B0604020202020204" pitchFamily="34" charset="0"/>
                        </a:rPr>
                        <a:t>1,000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en-GB"/>
                    </a:p>
                  </a:txBody>
                  <a:tcPr/>
                </a:tc>
                <a:extLst>
                  <a:ext uri="{0D108BD9-81ED-4DB2-BD59-A6C34878D82A}">
                    <a16:rowId xmlns:a16="http://schemas.microsoft.com/office/drawing/2014/main" val="2359763811"/>
                  </a:ext>
                </a:extLst>
              </a:tr>
              <a:tr h="1025656">
                <a:tc>
                  <a:txBody>
                    <a:bodyPr/>
                    <a:lstStyle/>
                    <a:p>
                      <a:pPr algn="ctr" fontAlgn="ctr"/>
                      <a:r>
                        <a:rPr lang="en-GB" sz="2000" b="0" i="0" u="none" strike="noStrike">
                          <a:solidFill>
                            <a:srgbClr val="000000"/>
                          </a:solidFill>
                          <a:effectLst/>
                          <a:latin typeface="Arial" panose="020B0604020202020204" pitchFamily="34" charset="0"/>
                        </a:rPr>
                        <a:t>3</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ctr"/>
                      <a:r>
                        <a:rPr lang="en-US" sz="2000" b="0" i="0" u="none" strike="noStrike">
                          <a:solidFill>
                            <a:srgbClr val="000000"/>
                          </a:solidFill>
                          <a:effectLst/>
                          <a:latin typeface="Arial" panose="020B0604020202020204" pitchFamily="34" charset="0"/>
                        </a:rPr>
                        <a:t>Payment of electricity expenses £250</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Arial" panose="020B0604020202020204" pitchFamily="34" charset="0"/>
                        </a:rPr>
                        <a:t>Y</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dirty="0">
                          <a:solidFill>
                            <a:srgbClr val="000000"/>
                          </a:solidFill>
                          <a:effectLst/>
                          <a:latin typeface="Arial" panose="020B0604020202020204" pitchFamily="34" charset="0"/>
                        </a:rPr>
                        <a:t>250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vMerge="1">
                  <a:txBody>
                    <a:bodyPr/>
                    <a:lstStyle/>
                    <a:p>
                      <a:endParaRPr lang="en-GB"/>
                    </a:p>
                  </a:txBody>
                  <a:tcPr/>
                </a:tc>
                <a:extLst>
                  <a:ext uri="{0D108BD9-81ED-4DB2-BD59-A6C34878D82A}">
                    <a16:rowId xmlns:a16="http://schemas.microsoft.com/office/drawing/2014/main" val="1891707488"/>
                  </a:ext>
                </a:extLst>
              </a:tr>
            </a:tbl>
          </a:graphicData>
        </a:graphic>
      </p:graphicFrame>
    </p:spTree>
    <p:extLst>
      <p:ext uri="{BB962C8B-B14F-4D97-AF65-F5344CB8AC3E}">
        <p14:creationId xmlns:p14="http://schemas.microsoft.com/office/powerpoint/2010/main" val="5040366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637952" y="352271"/>
            <a:ext cx="11185452" cy="5365571"/>
          </a:xfrm>
          <a:prstGeom prst="rect">
            <a:avLst/>
          </a:prstGeom>
          <a:noFill/>
        </p:spPr>
        <p:txBody>
          <a:bodyPr wrap="square" rtlCol="0">
            <a:spAutoFit/>
          </a:bodyPr>
          <a:lstStyle/>
          <a:p>
            <a:pPr marL="342900" lvl="0" indent="-342900">
              <a:lnSpc>
                <a:spcPct val="150000"/>
              </a:lnSpc>
              <a:buFont typeface="+mj-lt"/>
              <a:buAutoNum type="arabicPeriod" startAt="5"/>
            </a:pPr>
            <a:r>
              <a:rPr lang="en-GB" sz="2400" dirty="0">
                <a:effectLst/>
                <a:latin typeface="Arial" panose="020B0604020202020204" pitchFamily="34" charset="0"/>
                <a:ea typeface="Calibri" panose="020F0502020204030204" pitchFamily="34" charset="0"/>
                <a:cs typeface="Arial" panose="020B0604020202020204" pitchFamily="34" charset="0"/>
              </a:rPr>
              <a:t>What amount should be recorded as expense related to wages in the statement of profit or loss if wages paid are £3,000 and accrued wages at the end of the year was £500?</a:t>
            </a:r>
          </a:p>
          <a:p>
            <a:pPr marL="457200">
              <a:lnSpc>
                <a:spcPct val="150000"/>
              </a:lnSpc>
            </a:pPr>
            <a:r>
              <a:rPr lang="en-GB" sz="24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£2,500</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£3,500</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£3,000</a:t>
            </a:r>
          </a:p>
          <a:p>
            <a:pPr marL="914400" lvl="1" indent="-457200">
              <a:lnSpc>
                <a:spcPct val="150000"/>
              </a:lnSpc>
              <a:spcAft>
                <a:spcPts val="800"/>
              </a:spcAft>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£4,000</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1006531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584789" y="352271"/>
            <a:ext cx="11185452" cy="1384995"/>
          </a:xfrm>
          <a:prstGeom prst="rect">
            <a:avLst/>
          </a:prstGeom>
          <a:noFill/>
        </p:spPr>
        <p:txBody>
          <a:bodyPr wrap="square" rtlCol="0">
            <a:spAutoFit/>
          </a:bodyPr>
          <a:lstStyle/>
          <a:p>
            <a:pPr lvl="1">
              <a:lnSpc>
                <a:spcPct val="150000"/>
              </a:lnSpc>
            </a:pPr>
            <a:r>
              <a:rPr lang="en-GB" sz="24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b) £3,500</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
        <p:nvSpPr>
          <p:cNvPr id="2" name="TextBox 1">
            <a:extLst>
              <a:ext uri="{FF2B5EF4-FFF2-40B4-BE49-F238E27FC236}">
                <a16:creationId xmlns:a16="http://schemas.microsoft.com/office/drawing/2014/main" id="{9B12BD0F-F239-6225-882E-0D0744F057E8}"/>
              </a:ext>
            </a:extLst>
          </p:cNvPr>
          <p:cNvSpPr txBox="1"/>
          <p:nvPr/>
        </p:nvSpPr>
        <p:spPr>
          <a:xfrm>
            <a:off x="382772" y="1839433"/>
            <a:ext cx="10738883" cy="2893100"/>
          </a:xfrm>
          <a:prstGeom prst="rect">
            <a:avLst/>
          </a:prstGeom>
          <a:noFill/>
        </p:spPr>
        <p:txBody>
          <a:bodyPr wrap="square" rtlCol="0">
            <a:spAutoFit/>
          </a:bodyPr>
          <a:lstStyle/>
          <a:p>
            <a:pPr algn="ctr"/>
            <a:r>
              <a:rPr lang="en-GB" sz="2600" b="1" dirty="0">
                <a:latin typeface="Arial" panose="020B0604020202020204" pitchFamily="34" charset="0"/>
                <a:cs typeface="Arial" panose="020B0604020202020204" pitchFamily="34" charset="0"/>
              </a:rPr>
              <a:t>Expense for the Year (e.g. Wages……</a:t>
            </a:r>
            <a:r>
              <a:rPr lang="en-GB" sz="2600" b="1" i="1" dirty="0">
                <a:latin typeface="Arial" panose="020B0604020202020204" pitchFamily="34" charset="0"/>
                <a:cs typeface="Arial" panose="020B0604020202020204" pitchFamily="34" charset="0"/>
              </a:rPr>
              <a:t>same for all expenses</a:t>
            </a:r>
            <a:r>
              <a:rPr lang="en-GB" sz="2600" b="1" dirty="0">
                <a:latin typeface="Arial" panose="020B0604020202020204" pitchFamily="34" charset="0"/>
                <a:cs typeface="Arial" panose="020B0604020202020204" pitchFamily="34" charset="0"/>
              </a:rPr>
              <a:t>)</a:t>
            </a:r>
          </a:p>
          <a:p>
            <a:pPr algn="ctr"/>
            <a:r>
              <a:rPr lang="en-GB" sz="2600" b="1" dirty="0">
                <a:latin typeface="Arial" panose="020B0604020202020204" pitchFamily="34" charset="0"/>
                <a:cs typeface="Arial" panose="020B0604020202020204" pitchFamily="34" charset="0"/>
              </a:rPr>
              <a:t>=</a:t>
            </a:r>
          </a:p>
          <a:p>
            <a:pPr algn="ctr"/>
            <a:r>
              <a:rPr lang="en-GB" sz="2600" dirty="0">
                <a:latin typeface="Arial" panose="020B0604020202020204" pitchFamily="34" charset="0"/>
                <a:cs typeface="Arial" panose="020B0604020202020204" pitchFamily="34" charset="0"/>
              </a:rPr>
              <a:t>Actual cash/bank payment</a:t>
            </a:r>
          </a:p>
          <a:p>
            <a:pPr algn="ctr"/>
            <a:r>
              <a:rPr lang="en-GB" sz="2600" b="1" dirty="0">
                <a:latin typeface="Arial" panose="020B0604020202020204" pitchFamily="34" charset="0"/>
                <a:cs typeface="Arial" panose="020B0604020202020204" pitchFamily="34" charset="0"/>
              </a:rPr>
              <a:t>+</a:t>
            </a:r>
          </a:p>
          <a:p>
            <a:pPr algn="ctr"/>
            <a:r>
              <a:rPr lang="en-GB" sz="2600" dirty="0">
                <a:latin typeface="Arial" panose="020B0604020202020204" pitchFamily="34" charset="0"/>
                <a:cs typeface="Arial" panose="020B0604020202020204" pitchFamily="34" charset="0"/>
              </a:rPr>
              <a:t>Accrued wages (</a:t>
            </a:r>
            <a:r>
              <a:rPr lang="en-GB" sz="2600" i="1" dirty="0">
                <a:latin typeface="Arial" panose="020B0604020202020204" pitchFamily="34" charset="0"/>
                <a:cs typeface="Arial" panose="020B0604020202020204" pitchFamily="34" charset="0"/>
              </a:rPr>
              <a:t>due but not yet paid)</a:t>
            </a:r>
          </a:p>
          <a:p>
            <a:pPr algn="ctr"/>
            <a:r>
              <a:rPr lang="en-GB" sz="2600" b="1" dirty="0">
                <a:latin typeface="Arial" panose="020B0604020202020204" pitchFamily="34" charset="0"/>
                <a:cs typeface="Arial" panose="020B0604020202020204" pitchFamily="34" charset="0"/>
              </a:rPr>
              <a:t>-</a:t>
            </a:r>
          </a:p>
          <a:p>
            <a:pPr algn="ctr"/>
            <a:r>
              <a:rPr lang="en-GB" sz="2600" dirty="0">
                <a:latin typeface="Arial" panose="020B0604020202020204" pitchFamily="34" charset="0"/>
                <a:cs typeface="Arial" panose="020B0604020202020204" pitchFamily="34" charset="0"/>
              </a:rPr>
              <a:t>Prepaid wages </a:t>
            </a:r>
            <a:r>
              <a:rPr lang="en-GB" sz="2600" i="1" dirty="0">
                <a:latin typeface="Arial" panose="020B0604020202020204" pitchFamily="34" charset="0"/>
                <a:cs typeface="Arial" panose="020B0604020202020204" pitchFamily="34" charset="0"/>
              </a:rPr>
              <a:t>(paid but not yet due)</a:t>
            </a:r>
          </a:p>
        </p:txBody>
      </p:sp>
    </p:spTree>
    <p:extLst>
      <p:ext uri="{BB962C8B-B14F-4D97-AF65-F5344CB8AC3E}">
        <p14:creationId xmlns:p14="http://schemas.microsoft.com/office/powerpoint/2010/main" val="3014684911"/>
      </p:ext>
    </p:extLst>
  </p:cSld>
  <p:clrMapOvr>
    <a:masterClrMapping/>
  </p:clrMapOvr>
  <p:transition spd="slow">
    <p:comb/>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503274" y="352271"/>
            <a:ext cx="11185452" cy="4811574"/>
          </a:xfrm>
          <a:prstGeom prst="rect">
            <a:avLst/>
          </a:prstGeom>
          <a:noFill/>
        </p:spPr>
        <p:txBody>
          <a:bodyPr wrap="square" rtlCol="0">
            <a:spAutoFit/>
          </a:bodyPr>
          <a:lstStyle/>
          <a:p>
            <a:pPr marL="342900" lvl="0" indent="-342900">
              <a:lnSpc>
                <a:spcPct val="150000"/>
              </a:lnSpc>
              <a:buFont typeface="+mj-lt"/>
              <a:buAutoNum type="arabicPeriod" startAt="6"/>
            </a:pPr>
            <a:r>
              <a:rPr lang="en-GB" sz="2400" dirty="0">
                <a:effectLst/>
                <a:latin typeface="Arial" panose="020B0604020202020204" pitchFamily="34" charset="0"/>
                <a:ea typeface="Calibri" panose="020F0502020204030204" pitchFamily="34" charset="0"/>
                <a:cs typeface="Arial" panose="020B0604020202020204" pitchFamily="34" charset="0"/>
              </a:rPr>
              <a:t>Roger has discounts allowed of £600 in his trial balance. How should this amount be reported in his financial statements?</a:t>
            </a:r>
          </a:p>
          <a:p>
            <a:pPr marL="457200">
              <a:lnSpc>
                <a:spcPct val="150000"/>
              </a:lnSpc>
            </a:pPr>
            <a:r>
              <a:rPr lang="en-GB" sz="24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£600 CR to purchases</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£600 DR to purchases</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£600 DR to expenses</a:t>
            </a:r>
          </a:p>
          <a:p>
            <a:pPr marL="914400" lvl="1" indent="-457200">
              <a:lnSpc>
                <a:spcPct val="150000"/>
              </a:lnSpc>
              <a:spcAft>
                <a:spcPts val="800"/>
              </a:spcAft>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£600 DR to other income</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28439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503274" y="352271"/>
            <a:ext cx="11185452" cy="4271169"/>
          </a:xfrm>
          <a:prstGeom prst="rect">
            <a:avLst/>
          </a:prstGeom>
          <a:noFill/>
        </p:spPr>
        <p:txBody>
          <a:bodyPr wrap="square" rtlCol="0">
            <a:spAutoFit/>
          </a:bodyPr>
          <a:lstStyle/>
          <a:p>
            <a:pPr lvl="1">
              <a:lnSpc>
                <a:spcPct val="150000"/>
              </a:lnSpc>
            </a:pPr>
            <a:r>
              <a:rPr lang="en-GB" sz="24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c) £600 DR to expenses</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pPr marL="342900" indent="-342900">
              <a:lnSpc>
                <a:spcPct val="150000"/>
              </a:lnSpc>
              <a:buFont typeface="Wingdings" panose="05000000000000000000" pitchFamily="2" charset="2"/>
              <a:buChar char="q"/>
            </a:pPr>
            <a:r>
              <a:rPr lang="en-US" sz="2400" b="0" i="0" dirty="0">
                <a:solidFill>
                  <a:srgbClr val="4D5156"/>
                </a:solidFill>
                <a:effectLst/>
                <a:highlight>
                  <a:srgbClr val="FFFFFF"/>
                </a:highlight>
                <a:latin typeface="arial" panose="020B0604020202020204" pitchFamily="34" charset="0"/>
              </a:rPr>
              <a:t>Discount allowed is </a:t>
            </a:r>
            <a:r>
              <a:rPr lang="en-US" sz="2400" b="1" i="0" dirty="0">
                <a:solidFill>
                  <a:srgbClr val="5F6368"/>
                </a:solidFill>
                <a:effectLst/>
                <a:highlight>
                  <a:srgbClr val="FFFFFF"/>
                </a:highlight>
                <a:latin typeface="arial" panose="020B0604020202020204" pitchFamily="34" charset="0"/>
              </a:rPr>
              <a:t>a reduction in the price of goods or services allowed by a seller to a buyer</a:t>
            </a:r>
            <a:r>
              <a:rPr lang="en-US" sz="2400" b="0" i="0" dirty="0">
                <a:solidFill>
                  <a:srgbClr val="4D5156"/>
                </a:solidFill>
                <a:effectLst/>
                <a:highlight>
                  <a:srgbClr val="FFFFFF"/>
                </a:highlight>
                <a:latin typeface="arial" panose="020B0604020202020204" pitchFamily="34" charset="0"/>
              </a:rPr>
              <a:t> </a:t>
            </a:r>
          </a:p>
          <a:p>
            <a:pPr>
              <a:lnSpc>
                <a:spcPct val="150000"/>
              </a:lnSpc>
            </a:pPr>
            <a:endParaRPr lang="en-US" sz="2400" b="0" i="0" dirty="0">
              <a:solidFill>
                <a:srgbClr val="4D5156"/>
              </a:solidFill>
              <a:effectLst/>
              <a:highlight>
                <a:srgbClr val="FFFFFF"/>
              </a:highlight>
              <a:latin typeface="arial" panose="020B0604020202020204" pitchFamily="34" charset="0"/>
            </a:endParaRPr>
          </a:p>
          <a:p>
            <a:pPr marL="342900" indent="-342900">
              <a:lnSpc>
                <a:spcPct val="150000"/>
              </a:lnSpc>
              <a:buFont typeface="Wingdings" panose="05000000000000000000" pitchFamily="2" charset="2"/>
              <a:buChar char="q"/>
            </a:pPr>
            <a:r>
              <a:rPr lang="en-US" sz="2400" dirty="0">
                <a:solidFill>
                  <a:srgbClr val="4D5156"/>
                </a:solidFill>
                <a:highlight>
                  <a:srgbClr val="FFFFFF"/>
                </a:highlight>
                <a:latin typeface="arial" panose="020B0604020202020204" pitchFamily="34" charset="0"/>
              </a:rPr>
              <a:t>It</a:t>
            </a:r>
            <a:r>
              <a:rPr lang="en-US" sz="2400" b="0" i="0" dirty="0">
                <a:solidFill>
                  <a:srgbClr val="4D5156"/>
                </a:solidFill>
                <a:effectLst/>
                <a:highlight>
                  <a:srgbClr val="FFFFFF"/>
                </a:highlight>
                <a:latin typeface="arial" panose="020B0604020202020204" pitchFamily="34" charset="0"/>
              </a:rPr>
              <a:t> is an expense for the seller.</a:t>
            </a:r>
          </a:p>
          <a:p>
            <a:pPr marL="342900" indent="-342900">
              <a:lnSpc>
                <a:spcPct val="150000"/>
              </a:lnSpc>
              <a:buFont typeface="Wingdings" panose="05000000000000000000" pitchFamily="2" charset="2"/>
              <a:buChar char="q"/>
            </a:pPr>
            <a:endParaRPr lang="en-US" sz="2400" b="0" i="0" dirty="0">
              <a:solidFill>
                <a:srgbClr val="4D5156"/>
              </a:solidFill>
              <a:effectLst/>
              <a:highlight>
                <a:srgbClr val="FFFFFF"/>
              </a:highlight>
              <a:latin typeface="arial" panose="020B0604020202020204" pitchFamily="34" charset="0"/>
            </a:endParaRPr>
          </a:p>
          <a:p>
            <a:pPr marL="342900" indent="-342900">
              <a:lnSpc>
                <a:spcPct val="150000"/>
              </a:lnSpc>
              <a:buFont typeface="Wingdings" panose="05000000000000000000" pitchFamily="2" charset="2"/>
              <a:buChar char="q"/>
            </a:pPr>
            <a:r>
              <a:rPr lang="en-US" sz="2400" dirty="0">
                <a:solidFill>
                  <a:srgbClr val="4D5156"/>
                </a:solidFill>
                <a:highlight>
                  <a:srgbClr val="FFFFFF"/>
                </a:highlight>
                <a:latin typeface="arial" panose="020B0604020202020204" pitchFamily="34" charset="0"/>
                <a:ea typeface="Inter V Light" panose="02000503000000020004" pitchFamily="2" charset="0"/>
                <a:cs typeface="Arial" panose="020B0604020202020204" pitchFamily="34" charset="0"/>
              </a:rPr>
              <a:t>Expenses are </a:t>
            </a:r>
            <a:r>
              <a:rPr lang="en-US" sz="2400" b="1" i="1" dirty="0">
                <a:solidFill>
                  <a:srgbClr val="4D5156"/>
                </a:solidFill>
                <a:highlight>
                  <a:srgbClr val="FFFFFF"/>
                </a:highlight>
                <a:latin typeface="arial" panose="020B0604020202020204" pitchFamily="34" charset="0"/>
                <a:ea typeface="Inter V Light" panose="02000503000000020004" pitchFamily="2" charset="0"/>
                <a:cs typeface="Arial" panose="020B0604020202020204" pitchFamily="34" charset="0"/>
              </a:rPr>
              <a:t>“debits” </a:t>
            </a:r>
            <a:r>
              <a:rPr lang="en-US" sz="2400" dirty="0">
                <a:solidFill>
                  <a:srgbClr val="4D5156"/>
                </a:solidFill>
                <a:highlight>
                  <a:srgbClr val="FFFFFF"/>
                </a:highlight>
                <a:latin typeface="arial" panose="020B0604020202020204" pitchFamily="34" charset="0"/>
                <a:ea typeface="Inter V Light" panose="02000503000000020004" pitchFamily="2" charset="0"/>
                <a:cs typeface="Arial" panose="020B0604020202020204" pitchFamily="34" charset="0"/>
              </a:rPr>
              <a:t>to the SPL</a:t>
            </a: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323498312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0611293" cy="4996240"/>
          </a:xfrm>
          <a:prstGeom prst="rect">
            <a:avLst/>
          </a:prstGeom>
          <a:noFill/>
        </p:spPr>
        <p:txBody>
          <a:bodyPr wrap="square" rtlCol="0">
            <a:spAutoFit/>
          </a:bodyPr>
          <a:lstStyle/>
          <a:p>
            <a:pPr marL="342900" lvl="0" indent="-342900">
              <a:lnSpc>
                <a:spcPct val="150000"/>
              </a:lnSpc>
              <a:buFont typeface="+mj-lt"/>
              <a:buAutoNum type="arabicPeriod"/>
            </a:pPr>
            <a:r>
              <a:rPr lang="en-GB" sz="2400" dirty="0">
                <a:effectLst/>
                <a:latin typeface="Arial" panose="020B0604020202020204" pitchFamily="34" charset="0"/>
                <a:ea typeface="Calibri" panose="020F0502020204030204" pitchFamily="34" charset="0"/>
                <a:cs typeface="Arial" panose="020B0604020202020204" pitchFamily="34" charset="0"/>
              </a:rPr>
              <a:t>Which of the following accounting concept states that sales should be recognized when goods or services are passed on to the buyer, and costs should be recognized when goods or services have been received?</a:t>
            </a:r>
          </a:p>
          <a:p>
            <a:pPr marL="457200">
              <a:lnSpc>
                <a:spcPct val="150000"/>
              </a:lnSpc>
            </a:pPr>
            <a:r>
              <a:rPr lang="en-GB" sz="24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Business entity concept</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Materiality concept</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Duality concept</a:t>
            </a:r>
          </a:p>
          <a:p>
            <a:pPr marL="914400" lvl="1" indent="-457200">
              <a:lnSpc>
                <a:spcPct val="150000"/>
              </a:lnSpc>
              <a:spcAft>
                <a:spcPts val="800"/>
              </a:spcAft>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Accruals concept</a:t>
            </a: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2600063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503274" y="352271"/>
            <a:ext cx="11185452" cy="6011902"/>
          </a:xfrm>
          <a:prstGeom prst="rect">
            <a:avLst/>
          </a:prstGeom>
          <a:noFill/>
        </p:spPr>
        <p:txBody>
          <a:bodyPr wrap="square" rtlCol="0">
            <a:spAutoFit/>
          </a:bodyPr>
          <a:lstStyle/>
          <a:p>
            <a:pPr marL="342900" lvl="0" indent="-342900">
              <a:lnSpc>
                <a:spcPct val="150000"/>
              </a:lnSpc>
              <a:buFont typeface="+mj-lt"/>
              <a:buAutoNum type="arabicPeriod" startAt="7"/>
            </a:pPr>
            <a:r>
              <a:rPr lang="en-GB" sz="2000" dirty="0">
                <a:effectLst/>
                <a:latin typeface="Arial" panose="020B0604020202020204" pitchFamily="34" charset="0"/>
                <a:ea typeface="Calibri" panose="020F0502020204030204" pitchFamily="34" charset="0"/>
                <a:cs typeface="Arial" panose="020B0604020202020204" pitchFamily="34" charset="0"/>
              </a:rPr>
              <a:t>A business has compiled the following information for the year ended 31 October 2020:                                                                   £</a:t>
            </a:r>
          </a:p>
          <a:p>
            <a:pPr marL="457200">
              <a:lnSpc>
                <a:spcPct val="150000"/>
              </a:lnSpc>
            </a:pPr>
            <a:r>
              <a:rPr lang="en-GB" sz="2000" dirty="0">
                <a:effectLst/>
                <a:latin typeface="Arial" panose="020B0604020202020204" pitchFamily="34" charset="0"/>
                <a:ea typeface="Calibri" panose="020F0502020204030204" pitchFamily="34" charset="0"/>
                <a:cs typeface="Arial" panose="020B0604020202020204" pitchFamily="34" charset="0"/>
              </a:rPr>
              <a:t>Opening inventories                                    200,000</a:t>
            </a:r>
          </a:p>
          <a:p>
            <a:pPr marL="457200">
              <a:lnSpc>
                <a:spcPct val="150000"/>
              </a:lnSpc>
            </a:pPr>
            <a:r>
              <a:rPr lang="en-GB" sz="2000" dirty="0">
                <a:effectLst/>
                <a:latin typeface="Arial" panose="020B0604020202020204" pitchFamily="34" charset="0"/>
                <a:ea typeface="Calibri" panose="020F0502020204030204" pitchFamily="34" charset="0"/>
                <a:cs typeface="Arial" panose="020B0604020202020204" pitchFamily="34" charset="0"/>
              </a:rPr>
              <a:t>Purchases                                                     650,000</a:t>
            </a:r>
          </a:p>
          <a:p>
            <a:pPr marL="457200">
              <a:lnSpc>
                <a:spcPct val="150000"/>
              </a:lnSpc>
            </a:pPr>
            <a:r>
              <a:rPr lang="en-GB" sz="2000" dirty="0">
                <a:effectLst/>
                <a:latin typeface="Arial" panose="020B0604020202020204" pitchFamily="34" charset="0"/>
                <a:ea typeface="Calibri" panose="020F0502020204030204" pitchFamily="34" charset="0"/>
                <a:cs typeface="Arial" panose="020B0604020202020204" pitchFamily="34" charset="0"/>
              </a:rPr>
              <a:t>Closing inventories                                      325,000</a:t>
            </a:r>
          </a:p>
          <a:p>
            <a:pPr marL="457200">
              <a:lnSpc>
                <a:spcPct val="150000"/>
              </a:lnSpc>
            </a:pPr>
            <a:r>
              <a:rPr lang="en-GB" sz="2000" dirty="0">
                <a:effectLst/>
                <a:latin typeface="Arial" panose="020B0604020202020204" pitchFamily="34" charset="0"/>
                <a:ea typeface="Calibri" panose="020F0502020204030204" pitchFamily="34" charset="0"/>
                <a:cs typeface="Arial" panose="020B0604020202020204" pitchFamily="34" charset="0"/>
              </a:rPr>
              <a:t>The gross profit percentage of sales is 40%. What is the sales revenue for the year?</a:t>
            </a:r>
          </a:p>
          <a:p>
            <a:pPr marL="457200">
              <a:lnSpc>
                <a:spcPct val="150000"/>
              </a:lnSpc>
            </a:pPr>
            <a:r>
              <a:rPr lang="en-GB" sz="20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000" dirty="0">
                <a:effectLst/>
                <a:latin typeface="Arial" panose="020B0604020202020204" pitchFamily="34" charset="0"/>
                <a:ea typeface="Calibri" panose="020F0502020204030204" pitchFamily="34" charset="0"/>
                <a:cs typeface="Arial" panose="020B0604020202020204" pitchFamily="34" charset="0"/>
              </a:rPr>
              <a:t>£325,000</a:t>
            </a:r>
          </a:p>
          <a:p>
            <a:pPr marL="914400" lvl="1" indent="-457200">
              <a:lnSpc>
                <a:spcPct val="150000"/>
              </a:lnSpc>
              <a:buFont typeface="+mj-lt"/>
              <a:buAutoNum type="alphaLcParenR"/>
            </a:pPr>
            <a:r>
              <a:rPr lang="en-GB" sz="2000" dirty="0">
                <a:effectLst/>
                <a:latin typeface="Arial" panose="020B0604020202020204" pitchFamily="34" charset="0"/>
                <a:ea typeface="Calibri" panose="020F0502020204030204" pitchFamily="34" charset="0"/>
                <a:cs typeface="Arial" panose="020B0604020202020204" pitchFamily="34" charset="0"/>
              </a:rPr>
              <a:t>£875,000</a:t>
            </a:r>
          </a:p>
          <a:p>
            <a:pPr marL="914400" lvl="1" indent="-457200">
              <a:lnSpc>
                <a:spcPct val="150000"/>
              </a:lnSpc>
              <a:buFont typeface="+mj-lt"/>
              <a:buAutoNum type="alphaLcParenR"/>
            </a:pPr>
            <a:r>
              <a:rPr lang="en-GB" sz="2000" dirty="0">
                <a:effectLst/>
                <a:latin typeface="Arial" panose="020B0604020202020204" pitchFamily="34" charset="0"/>
                <a:ea typeface="Calibri" panose="020F0502020204030204" pitchFamily="34" charset="0"/>
                <a:cs typeface="Arial" panose="020B0604020202020204" pitchFamily="34" charset="0"/>
              </a:rPr>
              <a:t>£525,000</a:t>
            </a:r>
          </a:p>
          <a:p>
            <a:pPr marL="914400" lvl="1" indent="-457200">
              <a:lnSpc>
                <a:spcPct val="150000"/>
              </a:lnSpc>
              <a:spcAft>
                <a:spcPts val="800"/>
              </a:spcAft>
              <a:buFont typeface="+mj-lt"/>
              <a:buAutoNum type="alphaLcParenR"/>
            </a:pPr>
            <a:r>
              <a:rPr lang="en-GB" sz="2000" dirty="0">
                <a:effectLst/>
                <a:latin typeface="Arial" panose="020B0604020202020204" pitchFamily="34" charset="0"/>
                <a:ea typeface="Calibri" panose="020F0502020204030204" pitchFamily="34" charset="0"/>
                <a:cs typeface="Arial" panose="020B0604020202020204" pitchFamily="34" charset="0"/>
              </a:rPr>
              <a:t>The sales revenue is impossible to calculate from this information</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810919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503275" y="352271"/>
            <a:ext cx="6896986" cy="1292662"/>
          </a:xfrm>
          <a:prstGeom prst="rect">
            <a:avLst/>
          </a:prstGeom>
          <a:noFill/>
        </p:spPr>
        <p:txBody>
          <a:bodyPr wrap="square" rtlCol="0">
            <a:spAutoFit/>
          </a:bodyPr>
          <a:lstStyle/>
          <a:p>
            <a:pPr lvl="1">
              <a:lnSpc>
                <a:spcPct val="150000"/>
              </a:lnSpc>
            </a:pPr>
            <a:r>
              <a:rPr lang="en-GB" sz="20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b) £875,000</a:t>
            </a:r>
          </a:p>
          <a:p>
            <a:pPr marL="228600" indent="-228600">
              <a:buFont typeface="+mj-lt"/>
              <a:buAutoNum type="arabicPeriod" startAt="4"/>
            </a:pPr>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24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graphicFrame>
        <p:nvGraphicFramePr>
          <p:cNvPr id="4" name="Object 3">
            <a:extLst>
              <a:ext uri="{FF2B5EF4-FFF2-40B4-BE49-F238E27FC236}">
                <a16:creationId xmlns:a16="http://schemas.microsoft.com/office/drawing/2014/main" id="{4499E9CB-0C8F-2867-B0FA-26C436148631}"/>
              </a:ext>
            </a:extLst>
          </p:cNvPr>
          <p:cNvGraphicFramePr>
            <a:graphicFrameLocks noChangeAspect="1"/>
          </p:cNvGraphicFramePr>
          <p:nvPr>
            <p:extLst>
              <p:ext uri="{D42A27DB-BD31-4B8C-83A1-F6EECF244321}">
                <p14:modId xmlns:p14="http://schemas.microsoft.com/office/powerpoint/2010/main" val="2862034965"/>
              </p:ext>
            </p:extLst>
          </p:nvPr>
        </p:nvGraphicFramePr>
        <p:xfrm>
          <a:off x="755871" y="998602"/>
          <a:ext cx="10932853" cy="562528"/>
        </p:xfrm>
        <a:graphic>
          <a:graphicData uri="http://schemas.openxmlformats.org/presentationml/2006/ole">
            <mc:AlternateContent xmlns:mc="http://schemas.openxmlformats.org/markup-compatibility/2006">
              <mc:Choice xmlns:v="urn:schemas-microsoft-com:vml" Requires="v">
                <p:oleObj name="Worksheet" r:id="rId3" imgW="4831009" imgH="198278" progId="Excel.Sheet.12">
                  <p:embed/>
                </p:oleObj>
              </mc:Choice>
              <mc:Fallback>
                <p:oleObj name="Worksheet" r:id="rId3" imgW="4831009" imgH="198278" progId="Excel.Sheet.12">
                  <p:embed/>
                  <p:pic>
                    <p:nvPicPr>
                      <p:cNvPr id="4" name="Object 3">
                        <a:extLst>
                          <a:ext uri="{FF2B5EF4-FFF2-40B4-BE49-F238E27FC236}">
                            <a16:creationId xmlns:a16="http://schemas.microsoft.com/office/drawing/2014/main" id="{4499E9CB-0C8F-2867-B0FA-26C436148631}"/>
                          </a:ext>
                        </a:extLst>
                      </p:cNvPr>
                      <p:cNvPicPr/>
                      <p:nvPr/>
                    </p:nvPicPr>
                    <p:blipFill>
                      <a:blip r:embed="rId4"/>
                      <a:stretch>
                        <a:fillRect/>
                      </a:stretch>
                    </p:blipFill>
                    <p:spPr>
                      <a:xfrm>
                        <a:off x="755871" y="998602"/>
                        <a:ext cx="10932853" cy="562528"/>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D07C5B63-14A1-B7AF-C758-2DA074231E21}"/>
              </a:ext>
            </a:extLst>
          </p:cNvPr>
          <p:cNvGraphicFramePr>
            <a:graphicFrameLocks noChangeAspect="1"/>
          </p:cNvGraphicFramePr>
          <p:nvPr>
            <p:extLst>
              <p:ext uri="{D42A27DB-BD31-4B8C-83A1-F6EECF244321}">
                <p14:modId xmlns:p14="http://schemas.microsoft.com/office/powerpoint/2010/main" val="3678577974"/>
              </p:ext>
            </p:extLst>
          </p:nvPr>
        </p:nvGraphicFramePr>
        <p:xfrm>
          <a:off x="755872" y="1932823"/>
          <a:ext cx="2487058" cy="1894898"/>
        </p:xfrm>
        <a:graphic>
          <a:graphicData uri="http://schemas.openxmlformats.org/presentationml/2006/ole">
            <mc:AlternateContent xmlns:mc="http://schemas.openxmlformats.org/markup-compatibility/2006">
              <mc:Choice xmlns:v="urn:schemas-microsoft-com:vml" Requires="v">
                <p:oleObj name="Worksheet" r:id="rId5" imgW="1402222" imgH="548782" progId="Excel.Sheet.12">
                  <p:embed/>
                </p:oleObj>
              </mc:Choice>
              <mc:Fallback>
                <p:oleObj name="Worksheet" r:id="rId5" imgW="1402222" imgH="548782" progId="Excel.Sheet.12">
                  <p:embed/>
                  <p:pic>
                    <p:nvPicPr>
                      <p:cNvPr id="5" name="Object 4">
                        <a:extLst>
                          <a:ext uri="{FF2B5EF4-FFF2-40B4-BE49-F238E27FC236}">
                            <a16:creationId xmlns:a16="http://schemas.microsoft.com/office/drawing/2014/main" id="{D07C5B63-14A1-B7AF-C758-2DA074231E21}"/>
                          </a:ext>
                        </a:extLst>
                      </p:cNvPr>
                      <p:cNvPicPr/>
                      <p:nvPr/>
                    </p:nvPicPr>
                    <p:blipFill>
                      <a:blip r:embed="rId6"/>
                      <a:stretch>
                        <a:fillRect/>
                      </a:stretch>
                    </p:blipFill>
                    <p:spPr>
                      <a:xfrm>
                        <a:off x="755872" y="1932823"/>
                        <a:ext cx="2487058" cy="1894898"/>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3FA70705-9FB8-B1CC-A8E0-3B126CC856D8}"/>
              </a:ext>
            </a:extLst>
          </p:cNvPr>
          <p:cNvPicPr>
            <a:picLocks noChangeAspect="1"/>
          </p:cNvPicPr>
          <p:nvPr/>
        </p:nvPicPr>
        <p:blipFill>
          <a:blip r:embed="rId7"/>
          <a:stretch>
            <a:fillRect/>
          </a:stretch>
        </p:blipFill>
        <p:spPr>
          <a:xfrm>
            <a:off x="3987208" y="1932823"/>
            <a:ext cx="1981201" cy="1842199"/>
          </a:xfrm>
          <a:prstGeom prst="rect">
            <a:avLst/>
          </a:prstGeom>
        </p:spPr>
      </p:pic>
      <p:pic>
        <p:nvPicPr>
          <p:cNvPr id="10" name="Picture 9">
            <a:extLst>
              <a:ext uri="{FF2B5EF4-FFF2-40B4-BE49-F238E27FC236}">
                <a16:creationId xmlns:a16="http://schemas.microsoft.com/office/drawing/2014/main" id="{656B5768-1B5D-41E7-CA73-268D1F84B984}"/>
              </a:ext>
            </a:extLst>
          </p:cNvPr>
          <p:cNvPicPr>
            <a:picLocks noChangeAspect="1"/>
          </p:cNvPicPr>
          <p:nvPr/>
        </p:nvPicPr>
        <p:blipFill>
          <a:blip r:embed="rId8"/>
          <a:stretch>
            <a:fillRect/>
          </a:stretch>
        </p:blipFill>
        <p:spPr>
          <a:xfrm>
            <a:off x="6734841" y="1914820"/>
            <a:ext cx="1803103" cy="1842198"/>
          </a:xfrm>
          <a:prstGeom prst="rect">
            <a:avLst/>
          </a:prstGeom>
        </p:spPr>
      </p:pic>
      <p:sp>
        <p:nvSpPr>
          <p:cNvPr id="11" name="Plus Sign 10">
            <a:extLst>
              <a:ext uri="{FF2B5EF4-FFF2-40B4-BE49-F238E27FC236}">
                <a16:creationId xmlns:a16="http://schemas.microsoft.com/office/drawing/2014/main" id="{48D70CC8-AFC2-782E-16C2-ABEB80AC428E}"/>
              </a:ext>
            </a:extLst>
          </p:cNvPr>
          <p:cNvSpPr/>
          <p:nvPr/>
        </p:nvSpPr>
        <p:spPr>
          <a:xfrm>
            <a:off x="3220776" y="2413591"/>
            <a:ext cx="820484" cy="716846"/>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Minus Sign 11">
            <a:extLst>
              <a:ext uri="{FF2B5EF4-FFF2-40B4-BE49-F238E27FC236}">
                <a16:creationId xmlns:a16="http://schemas.microsoft.com/office/drawing/2014/main" id="{6D07453E-ACDE-06ED-3E15-67A278B97394}"/>
              </a:ext>
            </a:extLst>
          </p:cNvPr>
          <p:cNvSpPr/>
          <p:nvPr/>
        </p:nvSpPr>
        <p:spPr>
          <a:xfrm>
            <a:off x="5968409" y="2413591"/>
            <a:ext cx="771304" cy="800934"/>
          </a:xfrm>
          <a:prstGeom prst="mathMin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Equals 12">
            <a:extLst>
              <a:ext uri="{FF2B5EF4-FFF2-40B4-BE49-F238E27FC236}">
                <a16:creationId xmlns:a16="http://schemas.microsoft.com/office/drawing/2014/main" id="{845A98C5-4200-86F6-A3C2-E14A4D42C452}"/>
              </a:ext>
            </a:extLst>
          </p:cNvPr>
          <p:cNvSpPr/>
          <p:nvPr/>
        </p:nvSpPr>
        <p:spPr>
          <a:xfrm>
            <a:off x="8537944" y="2413591"/>
            <a:ext cx="771304" cy="789397"/>
          </a:xfrm>
          <a:prstGeom prst="mathEqua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aphicFrame>
        <p:nvGraphicFramePr>
          <p:cNvPr id="16" name="Object 15">
            <a:extLst>
              <a:ext uri="{FF2B5EF4-FFF2-40B4-BE49-F238E27FC236}">
                <a16:creationId xmlns:a16="http://schemas.microsoft.com/office/drawing/2014/main" id="{47CE644F-F57A-22B2-266C-18AC49865FFB}"/>
              </a:ext>
            </a:extLst>
          </p:cNvPr>
          <p:cNvGraphicFramePr>
            <a:graphicFrameLocks noChangeAspect="1"/>
          </p:cNvGraphicFramePr>
          <p:nvPr>
            <p:extLst>
              <p:ext uri="{D42A27DB-BD31-4B8C-83A1-F6EECF244321}">
                <p14:modId xmlns:p14="http://schemas.microsoft.com/office/powerpoint/2010/main" val="1083766126"/>
              </p:ext>
            </p:extLst>
          </p:nvPr>
        </p:nvGraphicFramePr>
        <p:xfrm>
          <a:off x="9460320" y="1932822"/>
          <a:ext cx="2228404" cy="1824195"/>
        </p:xfrm>
        <a:graphic>
          <a:graphicData uri="http://schemas.openxmlformats.org/presentationml/2006/ole">
            <mc:AlternateContent xmlns:mc="http://schemas.openxmlformats.org/markup-compatibility/2006">
              <mc:Choice xmlns:v="urn:schemas-microsoft-com:vml" Requires="v">
                <p:oleObj name="Worksheet" r:id="rId9" imgW="1402222" imgH="548782" progId="Excel.Sheet.12">
                  <p:embed/>
                </p:oleObj>
              </mc:Choice>
              <mc:Fallback>
                <p:oleObj name="Worksheet" r:id="rId9" imgW="1402222" imgH="548782" progId="Excel.Sheet.12">
                  <p:embed/>
                  <p:pic>
                    <p:nvPicPr>
                      <p:cNvPr id="16" name="Object 15">
                        <a:extLst>
                          <a:ext uri="{FF2B5EF4-FFF2-40B4-BE49-F238E27FC236}">
                            <a16:creationId xmlns:a16="http://schemas.microsoft.com/office/drawing/2014/main" id="{47CE644F-F57A-22B2-266C-18AC49865FFB}"/>
                          </a:ext>
                        </a:extLst>
                      </p:cNvPr>
                      <p:cNvPicPr/>
                      <p:nvPr/>
                    </p:nvPicPr>
                    <p:blipFill>
                      <a:blip r:embed="rId10"/>
                      <a:stretch>
                        <a:fillRect/>
                      </a:stretch>
                    </p:blipFill>
                    <p:spPr>
                      <a:xfrm>
                        <a:off x="9460320" y="1932822"/>
                        <a:ext cx="2228404" cy="1824195"/>
                      </a:xfrm>
                      <a:prstGeom prst="rect">
                        <a:avLst/>
                      </a:prstGeom>
                    </p:spPr>
                  </p:pic>
                </p:oleObj>
              </mc:Fallback>
            </mc:AlternateContent>
          </a:graphicData>
        </a:graphic>
      </p:graphicFrame>
      <p:graphicFrame>
        <p:nvGraphicFramePr>
          <p:cNvPr id="24" name="Object 23">
            <a:extLst>
              <a:ext uri="{FF2B5EF4-FFF2-40B4-BE49-F238E27FC236}">
                <a16:creationId xmlns:a16="http://schemas.microsoft.com/office/drawing/2014/main" id="{924DA68D-F255-164C-ADEA-A1FA2E21639F}"/>
              </a:ext>
            </a:extLst>
          </p:cNvPr>
          <p:cNvGraphicFramePr>
            <a:graphicFrameLocks noChangeAspect="1"/>
          </p:cNvGraphicFramePr>
          <p:nvPr>
            <p:extLst>
              <p:ext uri="{D42A27DB-BD31-4B8C-83A1-F6EECF244321}">
                <p14:modId xmlns:p14="http://schemas.microsoft.com/office/powerpoint/2010/main" val="947450049"/>
              </p:ext>
            </p:extLst>
          </p:nvPr>
        </p:nvGraphicFramePr>
        <p:xfrm>
          <a:off x="755871" y="4115610"/>
          <a:ext cx="2555991" cy="1743787"/>
        </p:xfrm>
        <a:graphic>
          <a:graphicData uri="http://schemas.openxmlformats.org/presentationml/2006/ole">
            <mc:AlternateContent xmlns:mc="http://schemas.openxmlformats.org/markup-compatibility/2006">
              <mc:Choice xmlns:v="urn:schemas-microsoft-com:vml" Requires="v">
                <p:oleObj name="Worksheet" r:id="rId11" imgW="1402222" imgH="807609" progId="Excel.Sheet.12">
                  <p:embed/>
                </p:oleObj>
              </mc:Choice>
              <mc:Fallback>
                <p:oleObj name="Worksheet" r:id="rId11" imgW="1402222" imgH="807609" progId="Excel.Sheet.12">
                  <p:embed/>
                  <p:pic>
                    <p:nvPicPr>
                      <p:cNvPr id="24" name="Object 23">
                        <a:extLst>
                          <a:ext uri="{FF2B5EF4-FFF2-40B4-BE49-F238E27FC236}">
                            <a16:creationId xmlns:a16="http://schemas.microsoft.com/office/drawing/2014/main" id="{924DA68D-F255-164C-ADEA-A1FA2E21639F}"/>
                          </a:ext>
                        </a:extLst>
                      </p:cNvPr>
                      <p:cNvPicPr/>
                      <p:nvPr/>
                    </p:nvPicPr>
                    <p:blipFill>
                      <a:blip r:embed="rId12"/>
                      <a:stretch>
                        <a:fillRect/>
                      </a:stretch>
                    </p:blipFill>
                    <p:spPr>
                      <a:xfrm>
                        <a:off x="755871" y="4115610"/>
                        <a:ext cx="2555991" cy="1743787"/>
                      </a:xfrm>
                      <a:prstGeom prst="rect">
                        <a:avLst/>
                      </a:prstGeom>
                    </p:spPr>
                  </p:pic>
                </p:oleObj>
              </mc:Fallback>
            </mc:AlternateContent>
          </a:graphicData>
        </a:graphic>
      </p:graphicFrame>
      <p:graphicFrame>
        <p:nvGraphicFramePr>
          <p:cNvPr id="25" name="Object 24">
            <a:extLst>
              <a:ext uri="{FF2B5EF4-FFF2-40B4-BE49-F238E27FC236}">
                <a16:creationId xmlns:a16="http://schemas.microsoft.com/office/drawing/2014/main" id="{FD50B593-6EDC-8F55-264D-F26CD44C03CD}"/>
              </a:ext>
            </a:extLst>
          </p:cNvPr>
          <p:cNvGraphicFramePr>
            <a:graphicFrameLocks noChangeAspect="1"/>
          </p:cNvGraphicFramePr>
          <p:nvPr>
            <p:extLst>
              <p:ext uri="{D42A27DB-BD31-4B8C-83A1-F6EECF244321}">
                <p14:modId xmlns:p14="http://schemas.microsoft.com/office/powerpoint/2010/main" val="3455229980"/>
              </p:ext>
            </p:extLst>
          </p:nvPr>
        </p:nvGraphicFramePr>
        <p:xfrm>
          <a:off x="4101574" y="4139661"/>
          <a:ext cx="2983356" cy="1719736"/>
        </p:xfrm>
        <a:graphic>
          <a:graphicData uri="http://schemas.openxmlformats.org/presentationml/2006/ole">
            <mc:AlternateContent xmlns:mc="http://schemas.openxmlformats.org/markup-compatibility/2006">
              <mc:Choice xmlns:v="urn:schemas-microsoft-com:vml" Requires="v">
                <p:oleObj name="Worksheet" r:id="rId13" imgW="1402222" imgH="807609" progId="Excel.Sheet.12">
                  <p:embed/>
                </p:oleObj>
              </mc:Choice>
              <mc:Fallback>
                <p:oleObj name="Worksheet" r:id="rId13" imgW="1402222" imgH="807609" progId="Excel.Sheet.12">
                  <p:embed/>
                  <p:pic>
                    <p:nvPicPr>
                      <p:cNvPr id="25" name="Object 24">
                        <a:extLst>
                          <a:ext uri="{FF2B5EF4-FFF2-40B4-BE49-F238E27FC236}">
                            <a16:creationId xmlns:a16="http://schemas.microsoft.com/office/drawing/2014/main" id="{FD50B593-6EDC-8F55-264D-F26CD44C03CD}"/>
                          </a:ext>
                        </a:extLst>
                      </p:cNvPr>
                      <p:cNvPicPr/>
                      <p:nvPr/>
                    </p:nvPicPr>
                    <p:blipFill>
                      <a:blip r:embed="rId14"/>
                      <a:stretch>
                        <a:fillRect/>
                      </a:stretch>
                    </p:blipFill>
                    <p:spPr>
                      <a:xfrm>
                        <a:off x="4101574" y="4139661"/>
                        <a:ext cx="2983356" cy="1719736"/>
                      </a:xfrm>
                      <a:prstGeom prst="rect">
                        <a:avLst/>
                      </a:prstGeom>
                    </p:spPr>
                  </p:pic>
                </p:oleObj>
              </mc:Fallback>
            </mc:AlternateContent>
          </a:graphicData>
        </a:graphic>
      </p:graphicFrame>
      <p:graphicFrame>
        <p:nvGraphicFramePr>
          <p:cNvPr id="26" name="Object 25">
            <a:extLst>
              <a:ext uri="{FF2B5EF4-FFF2-40B4-BE49-F238E27FC236}">
                <a16:creationId xmlns:a16="http://schemas.microsoft.com/office/drawing/2014/main" id="{AB6D48EA-F6C7-3B1D-7905-A5037782CB51}"/>
              </a:ext>
            </a:extLst>
          </p:cNvPr>
          <p:cNvGraphicFramePr>
            <a:graphicFrameLocks noChangeAspect="1"/>
          </p:cNvGraphicFramePr>
          <p:nvPr>
            <p:extLst>
              <p:ext uri="{D42A27DB-BD31-4B8C-83A1-F6EECF244321}">
                <p14:modId xmlns:p14="http://schemas.microsoft.com/office/powerpoint/2010/main" val="185686178"/>
              </p:ext>
            </p:extLst>
          </p:nvPr>
        </p:nvGraphicFramePr>
        <p:xfrm>
          <a:off x="7874643" y="4147245"/>
          <a:ext cx="2869210" cy="1653937"/>
        </p:xfrm>
        <a:graphic>
          <a:graphicData uri="http://schemas.openxmlformats.org/presentationml/2006/ole">
            <mc:AlternateContent xmlns:mc="http://schemas.openxmlformats.org/markup-compatibility/2006">
              <mc:Choice xmlns:v="urn:schemas-microsoft-com:vml" Requires="v">
                <p:oleObj name="Worksheet" r:id="rId15" imgW="1402222" imgH="807609" progId="Excel.Sheet.12">
                  <p:embed/>
                </p:oleObj>
              </mc:Choice>
              <mc:Fallback>
                <p:oleObj name="Worksheet" r:id="rId15" imgW="1402222" imgH="807609" progId="Excel.Sheet.12">
                  <p:embed/>
                  <p:pic>
                    <p:nvPicPr>
                      <p:cNvPr id="26" name="Object 25">
                        <a:extLst>
                          <a:ext uri="{FF2B5EF4-FFF2-40B4-BE49-F238E27FC236}">
                            <a16:creationId xmlns:a16="http://schemas.microsoft.com/office/drawing/2014/main" id="{AB6D48EA-F6C7-3B1D-7905-A5037782CB51}"/>
                          </a:ext>
                        </a:extLst>
                      </p:cNvPr>
                      <p:cNvPicPr/>
                      <p:nvPr/>
                    </p:nvPicPr>
                    <p:blipFill>
                      <a:blip r:embed="rId16"/>
                      <a:stretch>
                        <a:fillRect/>
                      </a:stretch>
                    </p:blipFill>
                    <p:spPr>
                      <a:xfrm>
                        <a:off x="7874643" y="4147245"/>
                        <a:ext cx="2869210" cy="1653937"/>
                      </a:xfrm>
                      <a:prstGeom prst="rect">
                        <a:avLst/>
                      </a:prstGeom>
                    </p:spPr>
                  </p:pic>
                </p:oleObj>
              </mc:Fallback>
            </mc:AlternateContent>
          </a:graphicData>
        </a:graphic>
      </p:graphicFrame>
      <p:sp>
        <p:nvSpPr>
          <p:cNvPr id="27" name="Equals 26">
            <a:extLst>
              <a:ext uri="{FF2B5EF4-FFF2-40B4-BE49-F238E27FC236}">
                <a16:creationId xmlns:a16="http://schemas.microsoft.com/office/drawing/2014/main" id="{707C84E5-5D7A-0E7B-5EBF-8573578F002F}"/>
              </a:ext>
            </a:extLst>
          </p:cNvPr>
          <p:cNvSpPr/>
          <p:nvPr/>
        </p:nvSpPr>
        <p:spPr>
          <a:xfrm>
            <a:off x="3257459" y="4540177"/>
            <a:ext cx="771304" cy="789397"/>
          </a:xfrm>
          <a:prstGeom prst="mathEqua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8" name="Plus Sign 27">
            <a:extLst>
              <a:ext uri="{FF2B5EF4-FFF2-40B4-BE49-F238E27FC236}">
                <a16:creationId xmlns:a16="http://schemas.microsoft.com/office/drawing/2014/main" id="{A4F36662-B281-BBF6-97E8-562BCB58791A}"/>
              </a:ext>
            </a:extLst>
          </p:cNvPr>
          <p:cNvSpPr/>
          <p:nvPr/>
        </p:nvSpPr>
        <p:spPr>
          <a:xfrm>
            <a:off x="7054159" y="4612728"/>
            <a:ext cx="820484" cy="716846"/>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9382793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1631216"/>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 very much!</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Tree>
    <p:extLst>
      <p:ext uri="{BB962C8B-B14F-4D97-AF65-F5344CB8AC3E}">
        <p14:creationId xmlns:p14="http://schemas.microsoft.com/office/powerpoint/2010/main" val="1438574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0611293" cy="5709255"/>
          </a:xfrm>
          <a:prstGeom prst="rect">
            <a:avLst/>
          </a:prstGeom>
          <a:noFill/>
        </p:spPr>
        <p:txBody>
          <a:bodyPr wrap="square" rtlCol="0">
            <a:spAutoFit/>
          </a:bodyPr>
          <a:lstStyle/>
          <a:p>
            <a:pPr lvl="1">
              <a:lnSpc>
                <a:spcPct val="150000"/>
              </a:lnSpc>
              <a:spcAft>
                <a:spcPts val="800"/>
              </a:spcAft>
            </a:pPr>
            <a:r>
              <a:rPr lang="en-GB" sz="2400" b="1" dirty="0">
                <a:solidFill>
                  <a:srgbClr val="C00000"/>
                </a:solidFill>
                <a:effectLst/>
                <a:latin typeface="Arial" panose="020B0604020202020204" pitchFamily="34" charset="0"/>
                <a:ea typeface="Calibri" panose="020F0502020204030204" pitchFamily="34" charset="0"/>
                <a:cs typeface="Arial" panose="020B0604020202020204" pitchFamily="34" charset="0"/>
              </a:rPr>
              <a:t>d) Accruals concept</a:t>
            </a:r>
          </a:p>
          <a:p>
            <a:pPr marL="800100" lvl="1" indent="-342900">
              <a:lnSpc>
                <a:spcPct val="150000"/>
              </a:lnSpc>
              <a:spcAft>
                <a:spcPts val="800"/>
              </a:spcAft>
              <a:buFont typeface="Arial" panose="020B0604020202020204" pitchFamily="34" charset="0"/>
              <a:buChar char="•"/>
            </a:pPr>
            <a:r>
              <a:rPr lang="en-US" sz="2200" i="1" dirty="0">
                <a:effectLst/>
                <a:latin typeface="Arial" panose="020B0604020202020204" pitchFamily="34" charset="0"/>
                <a:ea typeface="Calibri" panose="020F0502020204030204" pitchFamily="34" charset="0"/>
                <a:cs typeface="Arial" panose="020B0604020202020204" pitchFamily="34" charset="0"/>
              </a:rPr>
              <a:t>“accrual accounting </a:t>
            </a:r>
            <a:r>
              <a:rPr lang="en-US" sz="2200" b="1" i="1" dirty="0">
                <a:effectLst/>
                <a:latin typeface="Arial" panose="020B0604020202020204" pitchFamily="34" charset="0"/>
                <a:ea typeface="Calibri" panose="020F0502020204030204" pitchFamily="34" charset="0"/>
                <a:cs typeface="Arial" panose="020B0604020202020204" pitchFamily="34" charset="0"/>
              </a:rPr>
              <a:t>depicts the effects of transactions </a:t>
            </a:r>
            <a:r>
              <a:rPr lang="en-US" sz="2200" i="1" dirty="0">
                <a:effectLst/>
                <a:latin typeface="Arial" panose="020B0604020202020204" pitchFamily="34" charset="0"/>
                <a:ea typeface="Calibri" panose="020F0502020204030204" pitchFamily="34" charset="0"/>
                <a:cs typeface="Arial" panose="020B0604020202020204" pitchFamily="34" charset="0"/>
              </a:rPr>
              <a:t>and other events and circumstances on a reporting entity’s economic resources and claims </a:t>
            </a:r>
            <a:r>
              <a:rPr lang="en-US" sz="2200" b="1" i="1" dirty="0">
                <a:effectLst/>
                <a:latin typeface="Arial" panose="020B0604020202020204" pitchFamily="34" charset="0"/>
                <a:ea typeface="Calibri" panose="020F0502020204030204" pitchFamily="34" charset="0"/>
                <a:cs typeface="Arial" panose="020B0604020202020204" pitchFamily="34" charset="0"/>
              </a:rPr>
              <a:t>in the periods in which those effects occur</a:t>
            </a:r>
            <a:r>
              <a:rPr lang="en-US" sz="2200" i="1" dirty="0">
                <a:effectLst/>
                <a:latin typeface="Arial" panose="020B0604020202020204" pitchFamily="34" charset="0"/>
                <a:ea typeface="Calibri" panose="020F0502020204030204" pitchFamily="34" charset="0"/>
                <a:cs typeface="Arial" panose="020B0604020202020204" pitchFamily="34" charset="0"/>
              </a:rPr>
              <a:t>, even if the resulting cash receipts and payments occur in a different period”……(IASB 2018)</a:t>
            </a:r>
          </a:p>
          <a:p>
            <a:pPr marL="800100" lvl="1" indent="-342900">
              <a:lnSpc>
                <a:spcPct val="150000"/>
              </a:lnSpc>
              <a:spcAft>
                <a:spcPts val="800"/>
              </a:spcAft>
              <a:buFont typeface="Arial" panose="020B0604020202020204" pitchFamily="34" charset="0"/>
              <a:buChar char="•"/>
            </a:pPr>
            <a:endParaRPr lang="en-GB" sz="2200" i="1" dirty="0">
              <a:effectLst/>
              <a:latin typeface="Arial" panose="020B0604020202020204" pitchFamily="34" charset="0"/>
              <a:ea typeface="Calibri" panose="020F0502020204030204" pitchFamily="34" charset="0"/>
              <a:cs typeface="Arial" panose="020B0604020202020204" pitchFamily="34" charset="0"/>
            </a:endParaRPr>
          </a:p>
          <a:p>
            <a:pPr marL="628650" lvl="1" indent="-171450">
              <a:lnSpc>
                <a:spcPct val="150000"/>
              </a:lnSpc>
              <a:buFont typeface="Arial" panose="020B0604020202020204" pitchFamily="34" charset="0"/>
              <a:buChar char="•"/>
            </a:pPr>
            <a:r>
              <a:rPr lang="en-US" sz="2200" dirty="0">
                <a:solidFill>
                  <a:srgbClr val="141F34"/>
                </a:solidFill>
                <a:latin typeface="Arial" panose="020B0604020202020204" pitchFamily="34" charset="0"/>
                <a:ea typeface="Inter V Light" panose="02000503000000020004" pitchFamily="2" charset="0"/>
                <a:cs typeface="Arial" panose="020B0604020202020204" pitchFamily="34" charset="0"/>
              </a:rPr>
              <a:t>An </a:t>
            </a:r>
            <a:r>
              <a:rPr lang="en-US" sz="2200" b="1" dirty="0">
                <a:solidFill>
                  <a:srgbClr val="141F34"/>
                </a:solidFill>
                <a:latin typeface="Arial" panose="020B0604020202020204" pitchFamily="34" charset="0"/>
                <a:ea typeface="Inter V Light" panose="02000503000000020004" pitchFamily="2" charset="0"/>
                <a:cs typeface="Arial" panose="020B0604020202020204" pitchFamily="34" charset="0"/>
              </a:rPr>
              <a:t>alternative</a:t>
            </a:r>
            <a:r>
              <a:rPr lang="en-US" sz="2200" dirty="0">
                <a:solidFill>
                  <a:srgbClr val="141F34"/>
                </a:solidFill>
                <a:latin typeface="Arial" panose="020B0604020202020204" pitchFamily="34" charset="0"/>
                <a:ea typeface="Inter V Light" panose="02000503000000020004" pitchFamily="2" charset="0"/>
                <a:cs typeface="Arial" panose="020B0604020202020204" pitchFamily="34" charset="0"/>
              </a:rPr>
              <a:t> to the accrual basis is the </a:t>
            </a:r>
            <a:r>
              <a:rPr lang="en-US" sz="2200" b="1" dirty="0">
                <a:solidFill>
                  <a:srgbClr val="141F34"/>
                </a:solidFill>
                <a:latin typeface="Arial" panose="020B0604020202020204" pitchFamily="34" charset="0"/>
                <a:ea typeface="Inter V Light" panose="02000503000000020004" pitchFamily="2" charset="0"/>
                <a:cs typeface="Arial" panose="020B0604020202020204" pitchFamily="34" charset="0"/>
              </a:rPr>
              <a:t>cash basis</a:t>
            </a:r>
            <a:r>
              <a:rPr lang="en-US" sz="2200" dirty="0">
                <a:solidFill>
                  <a:srgbClr val="141F34"/>
                </a:solidFill>
                <a:latin typeface="Arial" panose="020B0604020202020204" pitchFamily="34" charset="0"/>
                <a:ea typeface="Inter V Light" panose="02000503000000020004" pitchFamily="2" charset="0"/>
                <a:cs typeface="Arial" panose="020B0604020202020204" pitchFamily="34" charset="0"/>
              </a:rPr>
              <a:t>.</a:t>
            </a:r>
          </a:p>
          <a:p>
            <a:pPr lvl="1">
              <a:lnSpc>
                <a:spcPct val="150000"/>
              </a:lnSpc>
            </a:pPr>
            <a:r>
              <a:rPr lang="en-US" sz="2200" dirty="0">
                <a:solidFill>
                  <a:srgbClr val="141F34"/>
                </a:solidFill>
                <a:latin typeface="Arial" panose="020B0604020202020204" pitchFamily="34" charset="0"/>
                <a:ea typeface="Inter V Light" panose="02000503000000020004" pitchFamily="2" charset="0"/>
                <a:cs typeface="Arial" panose="020B0604020202020204" pitchFamily="34" charset="0"/>
              </a:rPr>
              <a:t> </a:t>
            </a:r>
          </a:p>
          <a:p>
            <a:pPr marL="628650" lvl="1" indent="-171450">
              <a:lnSpc>
                <a:spcPct val="150000"/>
              </a:lnSpc>
              <a:buFont typeface="Arial" panose="020B0604020202020204" pitchFamily="34" charset="0"/>
              <a:buChar char="•"/>
            </a:pPr>
            <a:r>
              <a:rPr lang="en-US" sz="2200" dirty="0">
                <a:solidFill>
                  <a:srgbClr val="141F34"/>
                </a:solidFill>
                <a:latin typeface="Arial" panose="020B0604020202020204" pitchFamily="34" charset="0"/>
                <a:ea typeface="Inter V Light" panose="02000503000000020004" pitchFamily="2" charset="0"/>
                <a:cs typeface="Arial" panose="020B0604020202020204" pitchFamily="34" charset="0"/>
              </a:rPr>
              <a:t>Under cash-basis accounting, </a:t>
            </a:r>
            <a:r>
              <a:rPr lang="en-US" sz="2200" b="1" dirty="0">
                <a:solidFill>
                  <a:srgbClr val="141F34"/>
                </a:solidFill>
                <a:latin typeface="Arial" panose="020B0604020202020204" pitchFamily="34" charset="0"/>
                <a:ea typeface="Inter V Light" panose="02000503000000020004" pitchFamily="2" charset="0"/>
                <a:cs typeface="Arial" panose="020B0604020202020204" pitchFamily="34" charset="0"/>
              </a:rPr>
              <a:t>companies </a:t>
            </a:r>
            <a:r>
              <a:rPr lang="en-US" sz="2200" dirty="0">
                <a:solidFill>
                  <a:srgbClr val="141F34"/>
                </a:solidFill>
                <a:latin typeface="Arial" panose="020B0604020202020204" pitchFamily="34" charset="0"/>
                <a:ea typeface="Inter V Light" panose="02000503000000020004" pitchFamily="2" charset="0"/>
                <a:cs typeface="Arial" panose="020B0604020202020204" pitchFamily="34" charset="0"/>
              </a:rPr>
              <a:t>record revenue and expense  at the time they </a:t>
            </a:r>
            <a:r>
              <a:rPr lang="en-US" sz="2200" b="1" dirty="0">
                <a:solidFill>
                  <a:srgbClr val="141F34"/>
                </a:solidFill>
                <a:latin typeface="Arial" panose="020B0604020202020204" pitchFamily="34" charset="0"/>
                <a:ea typeface="Inter V Light" panose="02000503000000020004" pitchFamily="2" charset="0"/>
                <a:cs typeface="Arial" panose="020B0604020202020204" pitchFamily="34" charset="0"/>
              </a:rPr>
              <a:t>receive or pay out cash</a:t>
            </a:r>
            <a:r>
              <a:rPr lang="en-US" sz="2200" dirty="0">
                <a:solidFill>
                  <a:srgbClr val="141F34"/>
                </a:solidFill>
                <a:latin typeface="Arial" panose="020B0604020202020204" pitchFamily="34" charset="0"/>
                <a:ea typeface="Inter V Light" panose="02000503000000020004" pitchFamily="2" charset="0"/>
                <a:cs typeface="Arial" panose="020B0604020202020204" pitchFamily="34" charset="0"/>
              </a:rPr>
              <a:t>.</a:t>
            </a: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107026245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6081152"/>
          </a:xfrm>
          <a:prstGeom prst="rect">
            <a:avLst/>
          </a:prstGeom>
          <a:noFill/>
        </p:spPr>
        <p:txBody>
          <a:bodyPr wrap="square" rtlCol="0">
            <a:spAutoFit/>
          </a:bodyPr>
          <a:lstStyle/>
          <a:p>
            <a:pPr lvl="0">
              <a:lnSpc>
                <a:spcPct val="150000"/>
              </a:lnSpc>
            </a:pPr>
            <a:r>
              <a:rPr lang="en-GB" b="1" dirty="0">
                <a:effectLst/>
                <a:latin typeface="Arial" panose="020B0604020202020204" pitchFamily="34" charset="0"/>
                <a:ea typeface="Calibri" panose="020F0502020204030204" pitchFamily="34" charset="0"/>
                <a:cs typeface="Arial" panose="020B0604020202020204" pitchFamily="34" charset="0"/>
              </a:rPr>
              <a:t>2.    </a:t>
            </a:r>
            <a:r>
              <a:rPr lang="en-GB" sz="1700" b="1" dirty="0">
                <a:effectLst/>
                <a:latin typeface="Arial" panose="020B0604020202020204" pitchFamily="34" charset="0"/>
                <a:ea typeface="Calibri" panose="020F0502020204030204" pitchFamily="34" charset="0"/>
                <a:cs typeface="Arial" panose="020B0604020202020204" pitchFamily="34" charset="0"/>
              </a:rPr>
              <a:t>Which of the following statements about accounting concepts are correct?</a:t>
            </a:r>
          </a:p>
          <a:p>
            <a:pPr marL="1257300" lvl="1" indent="-342900">
              <a:lnSpc>
                <a:spcPct val="150000"/>
              </a:lnSpc>
              <a:buFont typeface="+mj-lt"/>
              <a:buAutoNum type="arabicPeriod"/>
            </a:pPr>
            <a:r>
              <a:rPr lang="en-GB" sz="1700" dirty="0">
                <a:effectLst/>
                <a:latin typeface="Arial" panose="020B0604020202020204" pitchFamily="34" charset="0"/>
                <a:ea typeface="Calibri" panose="020F0502020204030204" pitchFamily="34" charset="0"/>
                <a:cs typeface="Arial" panose="020B0604020202020204" pitchFamily="34" charset="0"/>
              </a:rPr>
              <a:t>The money measurement concept is that only items capable of being measured in monetary terms can be recognised in financial statements.</a:t>
            </a:r>
          </a:p>
          <a:p>
            <a:pPr marL="1257300" lvl="1" indent="-342900">
              <a:lnSpc>
                <a:spcPct val="150000"/>
              </a:lnSpc>
              <a:buFont typeface="+mj-lt"/>
              <a:buAutoNum type="arabicPeriod"/>
            </a:pPr>
            <a:r>
              <a:rPr lang="en-GB" sz="1700" dirty="0">
                <a:effectLst/>
                <a:latin typeface="Arial" panose="020B0604020202020204" pitchFamily="34" charset="0"/>
                <a:ea typeface="Calibri" panose="020F0502020204030204" pitchFamily="34" charset="0"/>
                <a:cs typeface="Arial" panose="020B0604020202020204" pitchFamily="34" charset="0"/>
              </a:rPr>
              <a:t>The going concern concept is the assumption that an entity will continue in operational existence at least for an accounting year.</a:t>
            </a:r>
          </a:p>
          <a:p>
            <a:pPr marL="1257300" lvl="1" indent="-342900">
              <a:lnSpc>
                <a:spcPct val="150000"/>
              </a:lnSpc>
              <a:buFont typeface="+mj-lt"/>
              <a:buAutoNum type="arabicPeriod"/>
            </a:pPr>
            <a:r>
              <a:rPr lang="en-GB" sz="1700" dirty="0">
                <a:effectLst/>
                <a:latin typeface="Arial" panose="020B0604020202020204" pitchFamily="34" charset="0"/>
                <a:ea typeface="Calibri" panose="020F0502020204030204" pitchFamily="34" charset="0"/>
                <a:cs typeface="Arial" panose="020B0604020202020204" pitchFamily="34" charset="0"/>
              </a:rPr>
              <a:t>The matching concept refers to the assumption that in the measurement of profit, costs should be set against the revenue that they generate at the time when this arises.</a:t>
            </a:r>
          </a:p>
          <a:p>
            <a:pPr marL="1257300" lvl="1" indent="-342900">
              <a:lnSpc>
                <a:spcPct val="150000"/>
              </a:lnSpc>
              <a:buFont typeface="+mj-lt"/>
              <a:buAutoNum type="arabicPeriod"/>
            </a:pPr>
            <a:r>
              <a:rPr lang="en-GB" sz="1700" dirty="0">
                <a:effectLst/>
                <a:latin typeface="Arial" panose="020B0604020202020204" pitchFamily="34" charset="0"/>
                <a:ea typeface="Calibri" panose="020F0502020204030204" pitchFamily="34" charset="0"/>
                <a:cs typeface="Arial" panose="020B0604020202020204" pitchFamily="34" charset="0"/>
              </a:rPr>
              <a:t>The substance over form convention is that, whenever legally possible, the economic substance of a transaction should be reflected in financial statements rather than simply its legal form.</a:t>
            </a:r>
          </a:p>
          <a:p>
            <a:pPr marL="457200">
              <a:lnSpc>
                <a:spcPct val="150000"/>
              </a:lnSpc>
            </a:pPr>
            <a:r>
              <a:rPr lang="en-GB" sz="1700" dirty="0">
                <a:effectLst/>
                <a:latin typeface="Arial" panose="020B0604020202020204" pitchFamily="34" charset="0"/>
                <a:ea typeface="Calibri" panose="020F0502020204030204" pitchFamily="34" charset="0"/>
                <a:cs typeface="Arial" panose="020B0604020202020204" pitchFamily="34" charset="0"/>
              </a:rPr>
              <a:t> </a:t>
            </a:r>
          </a:p>
          <a:p>
            <a:pPr marL="742950" lvl="1" indent="-285750">
              <a:lnSpc>
                <a:spcPct val="150000"/>
              </a:lnSpc>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1,2 and 3</a:t>
            </a:r>
          </a:p>
          <a:p>
            <a:pPr marL="742950" lvl="1" indent="-285750">
              <a:lnSpc>
                <a:spcPct val="150000"/>
              </a:lnSpc>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1,2 and 4</a:t>
            </a:r>
          </a:p>
          <a:p>
            <a:pPr marL="742950" lvl="1" indent="-285750">
              <a:lnSpc>
                <a:spcPct val="150000"/>
              </a:lnSpc>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1,3 and 4</a:t>
            </a:r>
          </a:p>
          <a:p>
            <a:pPr marL="742950" lvl="1" indent="-285750">
              <a:lnSpc>
                <a:spcPct val="150000"/>
              </a:lnSpc>
              <a:spcAft>
                <a:spcPts val="800"/>
              </a:spcAft>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2,3 and 4</a:t>
            </a: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2465819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6081152"/>
          </a:xfrm>
          <a:prstGeom prst="rect">
            <a:avLst/>
          </a:prstGeom>
          <a:noFill/>
        </p:spPr>
        <p:txBody>
          <a:bodyPr wrap="square" rtlCol="0">
            <a:spAutoFit/>
          </a:bodyPr>
          <a:lstStyle/>
          <a:p>
            <a:pPr lvl="0">
              <a:lnSpc>
                <a:spcPct val="150000"/>
              </a:lnSpc>
            </a:pPr>
            <a:r>
              <a:rPr lang="en-GB" b="1" dirty="0">
                <a:effectLst/>
                <a:latin typeface="Arial" panose="020B0604020202020204" pitchFamily="34" charset="0"/>
                <a:ea typeface="Calibri" panose="020F0502020204030204" pitchFamily="34" charset="0"/>
                <a:cs typeface="Arial" panose="020B0604020202020204" pitchFamily="34" charset="0"/>
              </a:rPr>
              <a:t>2.    </a:t>
            </a:r>
            <a:r>
              <a:rPr lang="en-GB" sz="1700" b="1" dirty="0">
                <a:effectLst/>
                <a:latin typeface="Arial" panose="020B0604020202020204" pitchFamily="34" charset="0"/>
                <a:ea typeface="Calibri" panose="020F0502020204030204" pitchFamily="34" charset="0"/>
                <a:cs typeface="Arial" panose="020B0604020202020204" pitchFamily="34" charset="0"/>
              </a:rPr>
              <a:t>Which of the following statements about accounting concepts are correct?</a:t>
            </a:r>
          </a:p>
          <a:p>
            <a:pPr marL="800100" indent="-342900">
              <a:lnSpc>
                <a:spcPct val="150000"/>
              </a:lnSpc>
              <a:buFont typeface="+mj-lt"/>
              <a:buAutoNum type="arabicPeriod"/>
            </a:pPr>
            <a:r>
              <a:rPr lang="en-GB" sz="1700" b="1" dirty="0">
                <a:solidFill>
                  <a:srgbClr val="C00000"/>
                </a:solidFill>
                <a:effectLst/>
                <a:latin typeface="Arial" panose="020B0604020202020204" pitchFamily="34" charset="0"/>
                <a:ea typeface="Calibri" panose="020F0502020204030204" pitchFamily="34" charset="0"/>
                <a:cs typeface="Arial" panose="020B0604020202020204" pitchFamily="34" charset="0"/>
              </a:rPr>
              <a:t>The money measurement concept is that only items capable of being measured in monetary terms can be recognised in financial statements.</a:t>
            </a:r>
          </a:p>
          <a:p>
            <a:pPr marL="800100" indent="-342900">
              <a:lnSpc>
                <a:spcPct val="150000"/>
              </a:lnSpc>
              <a:buFont typeface="+mj-lt"/>
              <a:buAutoNum type="arabicPeriod"/>
            </a:pPr>
            <a:r>
              <a:rPr lang="en-GB" sz="1700" dirty="0">
                <a:effectLst/>
                <a:latin typeface="Arial" panose="020B0604020202020204" pitchFamily="34" charset="0"/>
                <a:ea typeface="Calibri" panose="020F0502020204030204" pitchFamily="34" charset="0"/>
                <a:cs typeface="Arial" panose="020B0604020202020204" pitchFamily="34" charset="0"/>
              </a:rPr>
              <a:t>The going concern concept is the assumption that an entity will continue in operational existence at least for an accounting year.</a:t>
            </a:r>
          </a:p>
          <a:p>
            <a:pPr marL="800100" indent="-342900">
              <a:lnSpc>
                <a:spcPct val="150000"/>
              </a:lnSpc>
              <a:buFont typeface="+mj-lt"/>
              <a:buAutoNum type="arabicPeriod"/>
            </a:pPr>
            <a:r>
              <a:rPr lang="en-GB" sz="1700" b="1" dirty="0">
                <a:solidFill>
                  <a:srgbClr val="C00000"/>
                </a:solidFill>
                <a:effectLst/>
                <a:latin typeface="Arial" panose="020B0604020202020204" pitchFamily="34" charset="0"/>
                <a:ea typeface="Calibri" panose="020F0502020204030204" pitchFamily="34" charset="0"/>
                <a:cs typeface="Arial" panose="020B0604020202020204" pitchFamily="34" charset="0"/>
              </a:rPr>
              <a:t>The matching concept refers to the assumption that in the measurement of profit, costs should be set against the revenue that they generate at the time when this arises.</a:t>
            </a:r>
          </a:p>
          <a:p>
            <a:pPr marL="800100" indent="-342900">
              <a:lnSpc>
                <a:spcPct val="150000"/>
              </a:lnSpc>
              <a:buFont typeface="+mj-lt"/>
              <a:buAutoNum type="arabicPeriod"/>
            </a:pPr>
            <a:r>
              <a:rPr lang="en-GB" sz="1700" b="1" dirty="0">
                <a:solidFill>
                  <a:srgbClr val="C00000"/>
                </a:solidFill>
                <a:effectLst/>
                <a:latin typeface="Arial" panose="020B0604020202020204" pitchFamily="34" charset="0"/>
                <a:ea typeface="Calibri" panose="020F0502020204030204" pitchFamily="34" charset="0"/>
                <a:cs typeface="Arial" panose="020B0604020202020204" pitchFamily="34" charset="0"/>
              </a:rPr>
              <a:t>The substance over form convention is that, whenever legally possible, the economic substance of a transaction should be reflected in financial statements rather than simply its legal form.</a:t>
            </a:r>
          </a:p>
          <a:p>
            <a:pPr marL="457200">
              <a:lnSpc>
                <a:spcPct val="150000"/>
              </a:lnSpc>
            </a:pPr>
            <a:r>
              <a:rPr lang="en-GB" sz="1700" dirty="0">
                <a:effectLst/>
                <a:latin typeface="Arial" panose="020B0604020202020204" pitchFamily="34" charset="0"/>
                <a:ea typeface="Calibri" panose="020F0502020204030204" pitchFamily="34" charset="0"/>
                <a:cs typeface="Arial" panose="020B0604020202020204" pitchFamily="34" charset="0"/>
              </a:rPr>
              <a:t> </a:t>
            </a:r>
          </a:p>
          <a:p>
            <a:pPr marL="742950" lvl="1" indent="-285750">
              <a:lnSpc>
                <a:spcPct val="150000"/>
              </a:lnSpc>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1,2 and 3</a:t>
            </a:r>
          </a:p>
          <a:p>
            <a:pPr marL="742950" lvl="1" indent="-285750">
              <a:lnSpc>
                <a:spcPct val="150000"/>
              </a:lnSpc>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1,2 and 4</a:t>
            </a:r>
          </a:p>
          <a:p>
            <a:pPr marL="742950" lvl="1" indent="-285750">
              <a:lnSpc>
                <a:spcPct val="150000"/>
              </a:lnSpc>
              <a:buFont typeface="+mj-lt"/>
              <a:buAutoNum type="alphaUcParenR"/>
            </a:pPr>
            <a:r>
              <a:rPr lang="en-GB" sz="1700" b="1" dirty="0">
                <a:solidFill>
                  <a:srgbClr val="C00000"/>
                </a:solidFill>
                <a:effectLst/>
                <a:highlight>
                  <a:srgbClr val="FFFF00"/>
                </a:highlight>
                <a:latin typeface="Arial" panose="020B0604020202020204" pitchFamily="34" charset="0"/>
                <a:ea typeface="Calibri" panose="020F0502020204030204" pitchFamily="34" charset="0"/>
                <a:cs typeface="Arial" panose="020B0604020202020204" pitchFamily="34" charset="0"/>
              </a:rPr>
              <a:t>1,3 and 4</a:t>
            </a:r>
          </a:p>
          <a:p>
            <a:pPr marL="742950" lvl="1" indent="-285750">
              <a:lnSpc>
                <a:spcPct val="150000"/>
              </a:lnSpc>
              <a:spcAft>
                <a:spcPts val="800"/>
              </a:spcAft>
              <a:buFont typeface="+mj-lt"/>
              <a:buAutoNum type="alphaUcParenR"/>
            </a:pPr>
            <a:r>
              <a:rPr lang="en-GB" sz="1700" dirty="0">
                <a:effectLst/>
                <a:latin typeface="Arial" panose="020B0604020202020204" pitchFamily="34" charset="0"/>
                <a:ea typeface="Calibri" panose="020F0502020204030204" pitchFamily="34" charset="0"/>
                <a:cs typeface="Arial" panose="020B0604020202020204" pitchFamily="34" charset="0"/>
              </a:rPr>
              <a:t>2,3 and 4</a:t>
            </a: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117458841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4442242"/>
          </a:xfrm>
          <a:prstGeom prst="rect">
            <a:avLst/>
          </a:prstGeom>
          <a:noFill/>
        </p:spPr>
        <p:txBody>
          <a:bodyPr wrap="square" rtlCol="0">
            <a:spAutoFit/>
          </a:bodyPr>
          <a:lstStyle/>
          <a:p>
            <a:pPr marL="342900" lvl="0" indent="-342900">
              <a:lnSpc>
                <a:spcPct val="150000"/>
              </a:lnSpc>
              <a:buFont typeface="+mj-lt"/>
              <a:buAutoNum type="arabicPeriod" startAt="3"/>
            </a:pPr>
            <a:r>
              <a:rPr lang="en-GB" sz="2400" b="1" dirty="0">
                <a:effectLst/>
                <a:latin typeface="Arial" panose="020B0604020202020204" pitchFamily="34" charset="0"/>
                <a:ea typeface="Calibri" panose="020F0502020204030204" pitchFamily="34" charset="0"/>
                <a:cs typeface="Arial" panose="020B0604020202020204" pitchFamily="34" charset="0"/>
              </a:rPr>
              <a:t> </a:t>
            </a:r>
            <a:r>
              <a:rPr lang="en-GB" sz="2400" dirty="0">
                <a:effectLst/>
                <a:latin typeface="Arial" panose="020B0604020202020204" pitchFamily="34" charset="0"/>
                <a:ea typeface="Calibri" panose="020F0502020204030204" pitchFamily="34" charset="0"/>
                <a:cs typeface="Arial" panose="020B0604020202020204" pitchFamily="34" charset="0"/>
              </a:rPr>
              <a:t>Which accounting concept should be considered if the owner of a business takes goods from inventory for his own personal use?</a:t>
            </a:r>
          </a:p>
          <a:p>
            <a:pPr marL="457200">
              <a:lnSpc>
                <a:spcPct val="150000"/>
              </a:lnSpc>
            </a:pPr>
            <a:r>
              <a:rPr lang="en-GB" sz="2400" dirty="0">
                <a:effectLst/>
                <a:latin typeface="Arial" panose="020B0604020202020204" pitchFamily="34" charset="0"/>
                <a:ea typeface="Calibri" panose="020F0502020204030204" pitchFamily="34" charset="0"/>
                <a:cs typeface="Arial" panose="020B0604020202020204" pitchFamily="34" charset="0"/>
              </a:rPr>
              <a:t> </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The Prudence concept</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The separate entity concept</a:t>
            </a:r>
          </a:p>
          <a:p>
            <a:pPr marL="914400" lvl="1" indent="-457200">
              <a:lnSpc>
                <a:spcPct val="150000"/>
              </a:lnSpc>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The duality concept</a:t>
            </a:r>
          </a:p>
          <a:p>
            <a:pPr marL="914400" lvl="1" indent="-457200">
              <a:lnSpc>
                <a:spcPct val="150000"/>
              </a:lnSpc>
              <a:spcAft>
                <a:spcPts val="800"/>
              </a:spcAft>
              <a:buFont typeface="+mj-lt"/>
              <a:buAutoNum type="alphaLcParenR"/>
            </a:pPr>
            <a:r>
              <a:rPr lang="en-GB" sz="2400" dirty="0">
                <a:effectLst/>
                <a:latin typeface="Arial" panose="020B0604020202020204" pitchFamily="34" charset="0"/>
                <a:ea typeface="Calibri" panose="020F0502020204030204" pitchFamily="34" charset="0"/>
                <a:cs typeface="Arial" panose="020B0604020202020204" pitchFamily="34" charset="0"/>
              </a:rPr>
              <a:t>The money measurement concept</a:t>
            </a: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1561607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1015663"/>
          </a:xfrm>
          <a:prstGeom prst="rect">
            <a:avLst/>
          </a:prstGeom>
          <a:noFill/>
        </p:spPr>
        <p:txBody>
          <a:bodyPr wrap="square" rtlCol="0">
            <a:spAutoFit/>
          </a:bodyPr>
          <a:lstStyle/>
          <a:p>
            <a:pPr lvl="1">
              <a:lnSpc>
                <a:spcPct val="150000"/>
              </a:lnSpc>
            </a:pPr>
            <a:r>
              <a:rPr lang="en-GB" sz="2400" b="1" dirty="0">
                <a:solidFill>
                  <a:srgbClr val="C00000"/>
                </a:solidFill>
                <a:effectLst/>
                <a:latin typeface="Arial" panose="020B0604020202020204" pitchFamily="34" charset="0"/>
                <a:ea typeface="Calibri" panose="020F0502020204030204" pitchFamily="34" charset="0"/>
                <a:cs typeface="Arial" panose="020B0604020202020204" pitchFamily="34" charset="0"/>
              </a:rPr>
              <a:t>b) The separate entity concept</a:t>
            </a: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pic>
        <p:nvPicPr>
          <p:cNvPr id="6" name="Picture 5" descr="Business Owner">
            <a:extLst>
              <a:ext uri="{FF2B5EF4-FFF2-40B4-BE49-F238E27FC236}">
                <a16:creationId xmlns:a16="http://schemas.microsoft.com/office/drawing/2014/main" id="{EE93F8FC-759A-39A0-55F6-B50612DEC1F5}"/>
              </a:ext>
              <a:ext uri="{C183D7F6-B498-43B3-948B-1728B52AA6E4}">
                <adec:decorative xmlns:adec="http://schemas.microsoft.com/office/drawing/2017/decorative" val="0"/>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896614" y="954911"/>
            <a:ext cx="3667782" cy="2895078"/>
          </a:xfrm>
          <a:prstGeom prst="rect">
            <a:avLst/>
          </a:prstGeom>
        </p:spPr>
      </p:pic>
      <p:sp>
        <p:nvSpPr>
          <p:cNvPr id="7" name="TextBox 6">
            <a:extLst>
              <a:ext uri="{FF2B5EF4-FFF2-40B4-BE49-F238E27FC236}">
                <a16:creationId xmlns:a16="http://schemas.microsoft.com/office/drawing/2014/main" id="{B72D700F-59DF-3323-F20D-0D7C0670872E}"/>
              </a:ext>
            </a:extLst>
          </p:cNvPr>
          <p:cNvSpPr txBox="1"/>
          <p:nvPr/>
        </p:nvSpPr>
        <p:spPr>
          <a:xfrm>
            <a:off x="3947394" y="6858000"/>
            <a:ext cx="4297212" cy="230832"/>
          </a:xfrm>
          <a:prstGeom prst="rect">
            <a:avLst/>
          </a:prstGeom>
          <a:noFill/>
        </p:spPr>
        <p:txBody>
          <a:bodyPr wrap="square" rtlCol="0">
            <a:spAutoFit/>
          </a:bodyPr>
          <a:lstStyle/>
          <a:p>
            <a:r>
              <a:rPr lang="en-GB" sz="900">
                <a:hlinkClick r:id="rId4" tooltip="https://freepngimg.com/png/5150-businessman-png-image"/>
              </a:rPr>
              <a:t>This Photo</a:t>
            </a:r>
            <a:r>
              <a:rPr lang="en-GB" sz="900"/>
              <a:t> by Unknown Author is licensed under </a:t>
            </a:r>
            <a:r>
              <a:rPr lang="en-GB" sz="900">
                <a:hlinkClick r:id="rId5" tooltip="https://creativecommons.org/licenses/by-nc/3.0/"/>
              </a:rPr>
              <a:t>CC BY-NC</a:t>
            </a:r>
            <a:endParaRPr lang="en-GB" sz="900"/>
          </a:p>
        </p:txBody>
      </p:sp>
      <p:sp>
        <p:nvSpPr>
          <p:cNvPr id="9" name="TextBox 8">
            <a:extLst>
              <a:ext uri="{FF2B5EF4-FFF2-40B4-BE49-F238E27FC236}">
                <a16:creationId xmlns:a16="http://schemas.microsoft.com/office/drawing/2014/main" id="{964557CB-A6C3-B8C2-B861-24917B5C0748}"/>
              </a:ext>
            </a:extLst>
          </p:cNvPr>
          <p:cNvSpPr txBox="1"/>
          <p:nvPr/>
        </p:nvSpPr>
        <p:spPr>
          <a:xfrm>
            <a:off x="8448744" y="3912638"/>
            <a:ext cx="2563522" cy="461665"/>
          </a:xfrm>
          <a:prstGeom prst="rect">
            <a:avLst/>
          </a:prstGeom>
          <a:noFill/>
        </p:spPr>
        <p:txBody>
          <a:bodyPr wrap="none" rtlCol="0">
            <a:spAutoFit/>
          </a:bodyPr>
          <a:lstStyle/>
          <a:p>
            <a:r>
              <a:rPr lang="en-GB" sz="2400" b="1" dirty="0">
                <a:latin typeface="Arial" panose="020B0604020202020204" pitchFamily="34" charset="0"/>
                <a:cs typeface="Arial" panose="020B0604020202020204" pitchFamily="34" charset="0"/>
              </a:rPr>
              <a:t>Business</a:t>
            </a:r>
            <a:r>
              <a:rPr lang="en-GB" dirty="0"/>
              <a:t> </a:t>
            </a:r>
            <a:r>
              <a:rPr lang="en-GB" sz="2400" b="1" dirty="0">
                <a:latin typeface="Arial" panose="020B0604020202020204" pitchFamily="34" charset="0"/>
                <a:cs typeface="Arial" panose="020B0604020202020204" pitchFamily="34" charset="0"/>
              </a:rPr>
              <a:t>Owner</a:t>
            </a:r>
          </a:p>
        </p:txBody>
      </p:sp>
      <p:pic>
        <p:nvPicPr>
          <p:cNvPr id="11" name="Picture 10" descr="A tall building with many windows">
            <a:extLst>
              <a:ext uri="{FF2B5EF4-FFF2-40B4-BE49-F238E27FC236}">
                <a16:creationId xmlns:a16="http://schemas.microsoft.com/office/drawing/2014/main" id="{31DAD3F7-B977-F196-AA27-13CC1BEB00D2}"/>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284558" y="1004226"/>
            <a:ext cx="3580353" cy="2929997"/>
          </a:xfrm>
          <a:prstGeom prst="rect">
            <a:avLst/>
          </a:prstGeom>
        </p:spPr>
      </p:pic>
      <p:sp>
        <p:nvSpPr>
          <p:cNvPr id="14" name="TextBox 13">
            <a:extLst>
              <a:ext uri="{FF2B5EF4-FFF2-40B4-BE49-F238E27FC236}">
                <a16:creationId xmlns:a16="http://schemas.microsoft.com/office/drawing/2014/main" id="{EC79C1E6-BE48-1C51-F479-4B3E658E2AAF}"/>
              </a:ext>
            </a:extLst>
          </p:cNvPr>
          <p:cNvSpPr txBox="1"/>
          <p:nvPr/>
        </p:nvSpPr>
        <p:spPr>
          <a:xfrm>
            <a:off x="929336" y="3989942"/>
            <a:ext cx="1553630" cy="461665"/>
          </a:xfrm>
          <a:prstGeom prst="rect">
            <a:avLst/>
          </a:prstGeom>
          <a:noFill/>
        </p:spPr>
        <p:txBody>
          <a:bodyPr wrap="none" rtlCol="0">
            <a:spAutoFit/>
          </a:bodyPr>
          <a:lstStyle>
            <a:defPPr>
              <a:defRPr lang="en-US"/>
            </a:defPPr>
            <a:lvl1pPr>
              <a:defRPr sz="2400" b="1">
                <a:latin typeface="Arial" panose="020B0604020202020204" pitchFamily="34" charset="0"/>
                <a:cs typeface="Arial" panose="020B0604020202020204" pitchFamily="34" charset="0"/>
              </a:defRPr>
            </a:lvl1pPr>
          </a:lstStyle>
          <a:p>
            <a:r>
              <a:rPr lang="en-GB" dirty="0"/>
              <a:t>Business</a:t>
            </a:r>
          </a:p>
        </p:txBody>
      </p:sp>
      <p:sp>
        <p:nvSpPr>
          <p:cNvPr id="15" name="TextBox 14">
            <a:extLst>
              <a:ext uri="{FF2B5EF4-FFF2-40B4-BE49-F238E27FC236}">
                <a16:creationId xmlns:a16="http://schemas.microsoft.com/office/drawing/2014/main" id="{0441B558-9F18-4472-9025-FBB37F23DAB6}"/>
              </a:ext>
            </a:extLst>
          </p:cNvPr>
          <p:cNvSpPr txBox="1"/>
          <p:nvPr/>
        </p:nvSpPr>
        <p:spPr>
          <a:xfrm>
            <a:off x="5038133" y="1108466"/>
            <a:ext cx="1486304" cy="461665"/>
          </a:xfrm>
          <a:prstGeom prst="rect">
            <a:avLst/>
          </a:prstGeom>
          <a:noFill/>
        </p:spPr>
        <p:txBody>
          <a:bodyPr wrap="none" rtlCol="0">
            <a:spAutoFit/>
          </a:bodyPr>
          <a:lstStyle/>
          <a:p>
            <a:r>
              <a:rPr lang="en-GB" sz="2400" b="1" dirty="0">
                <a:latin typeface="Arial" panose="020B0604020202020204" pitchFamily="34" charset="0"/>
                <a:cs typeface="Arial" panose="020B0604020202020204" pitchFamily="34" charset="0"/>
              </a:rPr>
              <a:t>Separate</a:t>
            </a:r>
            <a:endParaRPr lang="en-GB" b="1" dirty="0">
              <a:latin typeface="Arial" panose="020B0604020202020204" pitchFamily="34" charset="0"/>
              <a:cs typeface="Arial" panose="020B0604020202020204" pitchFamily="34" charset="0"/>
            </a:endParaRPr>
          </a:p>
        </p:txBody>
      </p:sp>
      <p:sp>
        <p:nvSpPr>
          <p:cNvPr id="16" name="Arrow: Left-Right 15">
            <a:extLst>
              <a:ext uri="{FF2B5EF4-FFF2-40B4-BE49-F238E27FC236}">
                <a16:creationId xmlns:a16="http://schemas.microsoft.com/office/drawing/2014/main" id="{C8406581-81A2-F344-7762-7A58C4C8A974}"/>
              </a:ext>
            </a:extLst>
          </p:cNvPr>
          <p:cNvSpPr/>
          <p:nvPr/>
        </p:nvSpPr>
        <p:spPr>
          <a:xfrm>
            <a:off x="4243709" y="1636014"/>
            <a:ext cx="3667782" cy="484632"/>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570A5BAA-1B85-85CE-9A96-40011D2D0032}"/>
              </a:ext>
            </a:extLst>
          </p:cNvPr>
          <p:cNvSpPr txBox="1"/>
          <p:nvPr/>
        </p:nvSpPr>
        <p:spPr>
          <a:xfrm>
            <a:off x="98244" y="4575546"/>
            <a:ext cx="11591699" cy="958660"/>
          </a:xfrm>
          <a:prstGeom prst="rect">
            <a:avLst/>
          </a:prstGeom>
          <a:noFill/>
        </p:spPr>
        <p:txBody>
          <a:bodyPr wrap="none" rtlCol="0">
            <a:spAutoFit/>
          </a:bodyPr>
          <a:lstStyle/>
          <a:p>
            <a:pPr>
              <a:lnSpc>
                <a:spcPct val="150000"/>
              </a:lnSpc>
            </a:pPr>
            <a:r>
              <a:rPr lang="en-GB" sz="2000" b="1" i="1" dirty="0">
                <a:latin typeface="Arial" panose="020B0604020202020204" pitchFamily="34" charset="0"/>
                <a:cs typeface="Arial" panose="020B0604020202020204" pitchFamily="34" charset="0"/>
              </a:rPr>
              <a:t>This principle requires that business transactions are to be keep separately from the owner’s </a:t>
            </a:r>
          </a:p>
          <a:p>
            <a:pPr>
              <a:lnSpc>
                <a:spcPct val="150000"/>
              </a:lnSpc>
            </a:pPr>
            <a:r>
              <a:rPr lang="en-GB" sz="2000" b="1" i="1" dirty="0">
                <a:latin typeface="Arial" panose="020B0604020202020204" pitchFamily="34" charset="0"/>
                <a:cs typeface="Arial" panose="020B0604020202020204" pitchFamily="34" charset="0"/>
              </a:rPr>
              <a:t>personal transactions. Even when it’s a transaction between the owner and the business</a:t>
            </a:r>
          </a:p>
        </p:txBody>
      </p:sp>
    </p:spTree>
    <p:extLst>
      <p:ext uri="{BB962C8B-B14F-4D97-AF65-F5344CB8AC3E}">
        <p14:creationId xmlns:p14="http://schemas.microsoft.com/office/powerpoint/2010/main" val="100745327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ody Text">
            <a:extLst>
              <a:ext uri="{FF2B5EF4-FFF2-40B4-BE49-F238E27FC236}">
                <a16:creationId xmlns:a16="http://schemas.microsoft.com/office/drawing/2014/main" id="{C1E0474A-45D8-0E2B-39A3-85ADBF800691}"/>
              </a:ext>
            </a:extLst>
          </p:cNvPr>
          <p:cNvSpPr txBox="1"/>
          <p:nvPr/>
        </p:nvSpPr>
        <p:spPr>
          <a:xfrm>
            <a:off x="723013" y="362903"/>
            <a:ext cx="11185452" cy="5596404"/>
          </a:xfrm>
          <a:prstGeom prst="rect">
            <a:avLst/>
          </a:prstGeom>
          <a:noFill/>
        </p:spPr>
        <p:txBody>
          <a:bodyPr wrap="square" rtlCol="0">
            <a:spAutoFit/>
          </a:bodyPr>
          <a:lstStyle/>
          <a:p>
            <a:pPr marL="457200" lvl="0" indent="-457200">
              <a:lnSpc>
                <a:spcPct val="150000"/>
              </a:lnSpc>
              <a:buFont typeface="+mj-lt"/>
              <a:buAutoNum type="arabicPeriod" startAt="4"/>
            </a:pPr>
            <a:r>
              <a:rPr lang="en-GB" sz="2400" dirty="0">
                <a:effectLst/>
                <a:latin typeface="Arial" panose="020B0604020202020204" pitchFamily="34" charset="0"/>
                <a:ea typeface="Calibri" panose="020F0502020204030204" pitchFamily="34" charset="0"/>
                <a:cs typeface="Arial" panose="020B0604020202020204" pitchFamily="34" charset="0"/>
              </a:rPr>
              <a:t>Sara is a sole trader and had assets of £260,500 and liabilities of £124,800 on 1 January 2018. During the year ended 31 December 2018 she paid £35,000 capital into the business and withdrew £10,000 for personal purposes. At 31 December 2018, Sara had assets of £302,300 and liabilities of £102,700.What is Sara’s profit for the year ended 31 December 2018?</a:t>
            </a:r>
          </a:p>
          <a:p>
            <a:pPr marL="457200">
              <a:lnSpc>
                <a:spcPct val="150000"/>
              </a:lnSpc>
            </a:pPr>
            <a:endParaRPr lang="en-GB" dirty="0">
              <a:effectLst/>
              <a:latin typeface="Arial" panose="020B0604020202020204" pitchFamily="34" charset="0"/>
              <a:ea typeface="Calibri" panose="020F0502020204030204" pitchFamily="34" charset="0"/>
              <a:cs typeface="Arial" panose="020B0604020202020204" pitchFamily="34" charset="0"/>
            </a:endParaRPr>
          </a:p>
          <a:p>
            <a:pPr marL="914400" lvl="1" indent="-457200">
              <a:lnSpc>
                <a:spcPct val="150000"/>
              </a:lnSpc>
              <a:buFont typeface="+mj-lt"/>
              <a:buAutoNum type="alphaLcParenR"/>
            </a:pPr>
            <a:r>
              <a:rPr lang="en-GB" sz="2000" dirty="0">
                <a:effectLst/>
                <a:latin typeface="Arial" panose="020B0604020202020204" pitchFamily="34" charset="0"/>
                <a:ea typeface="Calibri" panose="020F0502020204030204" pitchFamily="34" charset="0"/>
                <a:cs typeface="Arial" panose="020B0604020202020204" pitchFamily="34" charset="0"/>
              </a:rPr>
              <a:t>£63,900</a:t>
            </a:r>
            <a:endParaRPr lang="en-GB" dirty="0">
              <a:effectLst/>
              <a:latin typeface="Arial" panose="020B0604020202020204" pitchFamily="34" charset="0"/>
              <a:ea typeface="Calibri" panose="020F0502020204030204" pitchFamily="34" charset="0"/>
              <a:cs typeface="Arial" panose="020B0604020202020204" pitchFamily="34" charset="0"/>
            </a:endParaRPr>
          </a:p>
          <a:p>
            <a:pPr marL="914400" lvl="1" indent="-457200">
              <a:lnSpc>
                <a:spcPct val="150000"/>
              </a:lnSpc>
              <a:buFont typeface="+mj-lt"/>
              <a:buAutoNum type="alphaLcParenR"/>
            </a:pPr>
            <a:r>
              <a:rPr lang="en-GB" sz="2000" dirty="0">
                <a:effectLst/>
                <a:latin typeface="Arial" panose="020B0604020202020204" pitchFamily="34" charset="0"/>
                <a:ea typeface="Calibri" panose="020F0502020204030204" pitchFamily="34" charset="0"/>
                <a:cs typeface="Arial" panose="020B0604020202020204" pitchFamily="34" charset="0"/>
              </a:rPr>
              <a:t>£38,900</a:t>
            </a:r>
            <a:endParaRPr lang="en-GB" dirty="0">
              <a:effectLst/>
              <a:latin typeface="Arial" panose="020B0604020202020204" pitchFamily="34" charset="0"/>
              <a:ea typeface="Calibri" panose="020F0502020204030204" pitchFamily="34" charset="0"/>
              <a:cs typeface="Arial" panose="020B0604020202020204" pitchFamily="34" charset="0"/>
            </a:endParaRPr>
          </a:p>
          <a:p>
            <a:pPr marL="914400" lvl="1" indent="-457200">
              <a:lnSpc>
                <a:spcPct val="150000"/>
              </a:lnSpc>
              <a:buFont typeface="+mj-lt"/>
              <a:buAutoNum type="alphaLcParenR"/>
            </a:pPr>
            <a:r>
              <a:rPr lang="en-GB" sz="2000" dirty="0">
                <a:effectLst/>
                <a:latin typeface="Arial" panose="020B0604020202020204" pitchFamily="34" charset="0"/>
                <a:ea typeface="Calibri" panose="020F0502020204030204" pitchFamily="34" charset="0"/>
                <a:cs typeface="Arial" panose="020B0604020202020204" pitchFamily="34" charset="0"/>
              </a:rPr>
              <a:t>£88,900</a:t>
            </a:r>
            <a:endParaRPr lang="en-GB" dirty="0">
              <a:effectLst/>
              <a:latin typeface="Arial" panose="020B0604020202020204" pitchFamily="34" charset="0"/>
              <a:ea typeface="Calibri" panose="020F0502020204030204" pitchFamily="34" charset="0"/>
              <a:cs typeface="Arial" panose="020B0604020202020204" pitchFamily="34" charset="0"/>
            </a:endParaRPr>
          </a:p>
          <a:p>
            <a:pPr marL="914400" lvl="1" indent="-457200">
              <a:lnSpc>
                <a:spcPct val="150000"/>
              </a:lnSpc>
              <a:spcAft>
                <a:spcPts val="800"/>
              </a:spcAft>
              <a:buFont typeface="+mj-lt"/>
              <a:buAutoNum type="alphaLcParenR"/>
            </a:pPr>
            <a:r>
              <a:rPr lang="en-GB" sz="2000" dirty="0">
                <a:effectLst/>
                <a:latin typeface="Arial" panose="020B0604020202020204" pitchFamily="34" charset="0"/>
                <a:ea typeface="Calibri" panose="020F0502020204030204" pitchFamily="34" charset="0"/>
                <a:cs typeface="Arial" panose="020B0604020202020204" pitchFamily="34" charset="0"/>
              </a:rPr>
              <a:t>£99,600</a:t>
            </a:r>
            <a:endParaRPr lang="en-GB" dirty="0">
              <a:effectLst/>
              <a:latin typeface="Arial" panose="020B0604020202020204" pitchFamily="34" charset="0"/>
              <a:ea typeface="Calibri" panose="020F0502020204030204" pitchFamily="34" charset="0"/>
              <a:cs typeface="Arial" panose="020B0604020202020204" pitchFamily="34" charset="0"/>
            </a:endParaRPr>
          </a:p>
          <a:p>
            <a:pPr marL="228600" indent="-228600">
              <a:buFont typeface="+mj-lt"/>
              <a:buAutoNum type="arabicPeriod" startAt="4"/>
            </a:pPr>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a:p>
            <a:endParaRPr lang="en-US" sz="1200" dirty="0">
              <a:solidFill>
                <a:srgbClr val="141F34"/>
              </a:solidFill>
              <a:latin typeface="Arial" panose="020B0604020202020204" pitchFamily="34" charset="0"/>
              <a:ea typeface="Inter V Light" panose="02000503000000020004" pitchFamily="2" charset="0"/>
              <a:cs typeface="Arial" panose="020B0604020202020204" pitchFamily="34" charset="0"/>
            </a:endParaRPr>
          </a:p>
        </p:txBody>
      </p:sp>
    </p:spTree>
    <p:extLst>
      <p:ext uri="{BB962C8B-B14F-4D97-AF65-F5344CB8AC3E}">
        <p14:creationId xmlns:p14="http://schemas.microsoft.com/office/powerpoint/2010/main" val="3743743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1008</TotalTime>
  <Words>2287</Words>
  <Application>Microsoft Office PowerPoint</Application>
  <PresentationFormat>Widescreen</PresentationFormat>
  <Paragraphs>339</Paragraphs>
  <Slides>32</Slides>
  <Notes>32</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32</vt:i4>
      </vt:variant>
    </vt:vector>
  </HeadingPairs>
  <TitlesOfParts>
    <vt:vector size="42" baseType="lpstr">
      <vt:lpstr>Clash Display Medium</vt:lpstr>
      <vt:lpstr>Wingdings</vt:lpstr>
      <vt:lpstr>Aptos Narrow</vt:lpstr>
      <vt:lpstr>Arial</vt:lpstr>
      <vt:lpstr>Arial</vt:lpstr>
      <vt:lpstr>Calibri</vt:lpstr>
      <vt:lpstr>Clash Display</vt:lpstr>
      <vt:lpstr>Office Theme</vt:lpstr>
      <vt:lpstr>1_Office Theme</vt:lpstr>
      <vt:lpstr>Worksheet</vt:lpstr>
      <vt:lpstr>PowerPoint Presentation</vt:lpstr>
      <vt:lpstr>General Slide Option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General Slide Option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Eranda Abeysinghe</cp:lastModifiedBy>
  <cp:revision>90</cp:revision>
  <dcterms:created xsi:type="dcterms:W3CDTF">2023-04-21T12:16:35Z</dcterms:created>
  <dcterms:modified xsi:type="dcterms:W3CDTF">2025-01-21T09:57:58Z</dcterms:modified>
</cp:coreProperties>
</file>

<file path=docProps/thumbnail.jpeg>
</file>